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75" r:id="rId2"/>
    <p:sldId id="462" r:id="rId3"/>
    <p:sldId id="468" r:id="rId4"/>
    <p:sldId id="470" r:id="rId5"/>
    <p:sldId id="465" r:id="rId6"/>
    <p:sldId id="467" r:id="rId7"/>
    <p:sldId id="466" r:id="rId8"/>
    <p:sldId id="472" r:id="rId9"/>
    <p:sldId id="471" r:id="rId10"/>
    <p:sldId id="473" r:id="rId11"/>
    <p:sldId id="475" r:id="rId12"/>
    <p:sldId id="476" r:id="rId13"/>
    <p:sldId id="474" r:id="rId1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FFFF00"/>
    <a:srgbClr val="00FFFF"/>
    <a:srgbClr val="FF00FF"/>
    <a:srgbClr val="000000"/>
    <a:srgbClr val="996633"/>
    <a:srgbClr val="FFCCF8"/>
    <a:srgbClr val="FCC5C8"/>
    <a:srgbClr val="C8C246"/>
    <a:srgbClr val="FF5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407" autoAdjust="0"/>
  </p:normalViewPr>
  <p:slideViewPr>
    <p:cSldViewPr>
      <p:cViewPr>
        <p:scale>
          <a:sx n="94" d="100"/>
          <a:sy n="94" d="100"/>
        </p:scale>
        <p:origin x="-95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cs typeface="Arial" charset="0"/>
              </a:defRPr>
            </a:lvl1pPr>
          </a:lstStyle>
          <a:p>
            <a:pPr>
              <a:defRPr/>
            </a:pPr>
            <a:fld id="{604BE7A0-0977-E640-BD25-D72B6D16C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32EDB8-03E9-CF4F-9F3C-737BCF2744C7}" type="datetimeFigureOut">
              <a:rPr lang="en-US"/>
              <a:pPr>
                <a:defRPr/>
              </a:pPr>
              <a:t>1/29/14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16AE54-C220-F24E-8B9D-E5D7764C0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03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0A7A5-5414-414A-A0EC-ACDA2CB40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2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99751-148A-9143-B958-C3E9C934C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9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93F5-120F-A743-8A9B-7A81885A6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6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4124E-0B5D-6343-9E80-73193EBE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0ADA-D758-8E4F-BB44-461BFB1BE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5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A6F00-2C52-8B46-ABC0-223152EC7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5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7D31E-3019-E042-B019-E05FB53D1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8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5B523-06CC-7042-8051-63A0C119A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5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FAA7E-7FA6-EA4B-BEBA-BAC66B789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034B-BAAE-5549-B4E6-EDDB4F2EC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0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8FCA-ECE9-304C-B4F1-19D7DB10B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1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1"/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>
              <a:defRPr/>
            </a:pPr>
            <a:fld id="{C1A9F1FF-FE24-E248-9A66-BA0304566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81000" y="1676400"/>
            <a:ext cx="8153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dirty="0" smtClean="0"/>
              <a:t>SYMMETRY:</a:t>
            </a:r>
            <a:endParaRPr lang="en-US" sz="4400" dirty="0"/>
          </a:p>
          <a:p>
            <a:pPr algn="ctr" eaLnBrk="1" hangingPunct="1"/>
            <a:r>
              <a:rPr lang="en-US" sz="4400" dirty="0" smtClean="0"/>
              <a:t>Ideas for Exercises </a:t>
            </a:r>
            <a:r>
              <a:rPr lang="en-US" sz="4400" dirty="0"/>
              <a:t>for the </a:t>
            </a:r>
            <a:r>
              <a:rPr lang="en-US" sz="4400" dirty="0" smtClean="0"/>
              <a:t>K-12 Classroom</a:t>
            </a:r>
            <a:endParaRPr lang="en-US" sz="4400" dirty="0"/>
          </a:p>
          <a:p>
            <a:pPr algn="ctr" eaLnBrk="1" hangingPunct="1"/>
            <a:endParaRPr lang="en-US" sz="4400" dirty="0"/>
          </a:p>
          <a:p>
            <a:pPr algn="ctr" eaLnBrk="1" hangingPunct="1"/>
            <a:r>
              <a:rPr lang="en-US" sz="3200" dirty="0" smtClean="0"/>
              <a:t>Part I:  Rotation </a:t>
            </a:r>
            <a:r>
              <a:rPr lang="en-US" sz="3200" dirty="0"/>
              <a:t>and Reflection Symmetries </a:t>
            </a:r>
            <a:endParaRPr lang="en-US" sz="3200" dirty="0" smtClean="0"/>
          </a:p>
          <a:p>
            <a:pPr algn="ctr" eaLnBrk="1" hangingPunct="1"/>
            <a:r>
              <a:rPr lang="en-US" sz="3200" dirty="0" smtClean="0"/>
              <a:t>in the Alphabet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54330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Crystallography: Reflection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686800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Crystallographers use a special notation for symmetry elements.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A </a:t>
            </a:r>
            <a:r>
              <a:rPr lang="en-US" sz="1600" i="1" u="sng" dirty="0" smtClean="0">
                <a:cs typeface="Arial" charset="0"/>
              </a:rPr>
              <a:t>reflection plane</a:t>
            </a:r>
            <a:r>
              <a:rPr lang="en-US" sz="1600" dirty="0" smtClean="0">
                <a:cs typeface="Arial" charset="0"/>
              </a:rPr>
              <a:t> is given the symbol lower-case Greek “sigma.”</a:t>
            </a:r>
          </a:p>
          <a:p>
            <a:pPr lvl="2">
              <a:lnSpc>
                <a:spcPct val="150000"/>
              </a:lnSpc>
              <a:tabLst>
                <a:tab pos="2917825" algn="l"/>
              </a:tabLst>
              <a:defRPr/>
            </a:pPr>
            <a:r>
              <a:rPr lang="en-US" sz="3200" dirty="0" smtClean="0">
                <a:latin typeface="Symbol" charset="2"/>
                <a:cs typeface="Symbol" charset="2"/>
              </a:rPr>
              <a:t>	s</a:t>
            </a:r>
            <a:endParaRPr lang="en-US" sz="1600" dirty="0" smtClean="0">
              <a:latin typeface="Symbol" charset="2"/>
              <a:cs typeface="Symbol" charset="2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If an object has a mirror plane parallel to s symmetry axis, write </a:t>
            </a:r>
            <a:r>
              <a:rPr lang="en-US" sz="1800" dirty="0" err="1" smtClean="0">
                <a:latin typeface="Symbol" charset="2"/>
                <a:cs typeface="Symbol" charset="2"/>
              </a:rPr>
              <a:t>s</a:t>
            </a:r>
            <a:r>
              <a:rPr lang="en-US" sz="1600" baseline="-25000" dirty="0" err="1" smtClean="0">
                <a:latin typeface="+mn-lt"/>
                <a:cs typeface="Malayalam MN"/>
              </a:rPr>
              <a:t>v</a:t>
            </a:r>
            <a:r>
              <a:rPr lang="en-US" sz="1600" dirty="0" smtClean="0">
                <a:latin typeface="+mn-lt"/>
                <a:cs typeface="Malayalam MN"/>
              </a:rPr>
              <a:t> (v for vertical).</a:t>
            </a:r>
            <a:endParaRPr lang="en-US" sz="1600" baseline="-250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>
                <a:cs typeface="Arial" charset="0"/>
              </a:rPr>
              <a:t>If an object has a mirror plane perpendicular to s symmetry axis, write </a:t>
            </a:r>
            <a:r>
              <a:rPr lang="en-US" sz="1800" dirty="0" err="1" smtClean="0">
                <a:latin typeface="Symbol" charset="2"/>
                <a:cs typeface="Symbol" charset="2"/>
              </a:rPr>
              <a:t>s</a:t>
            </a:r>
            <a:r>
              <a:rPr lang="en-US" sz="1600" baseline="-25000" dirty="0" err="1" smtClean="0">
                <a:cs typeface="Malayalam MN"/>
              </a:rPr>
              <a:t>h</a:t>
            </a:r>
            <a:r>
              <a:rPr lang="en-US" sz="1600" baseline="-25000" dirty="0" smtClean="0">
                <a:cs typeface="Malayalam MN"/>
              </a:rPr>
              <a:t> </a:t>
            </a:r>
            <a:r>
              <a:rPr lang="en-US" sz="1600" dirty="0" smtClean="0">
                <a:cs typeface="Malayalam MN"/>
              </a:rPr>
              <a:t>(h for horizontal).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Malayalam MN"/>
              </a:rPr>
              <a:t>The capital letter H contains vertical (     ) and horizontal (     ) reflection planes.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Malayalam MN"/>
              </a:rPr>
              <a:t>Both planes are perpendicular to the letter.</a:t>
            </a:r>
            <a:endParaRPr lang="en-US" sz="16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9400" y="4764930"/>
            <a:ext cx="141315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dirty="0">
                <a:solidFill>
                  <a:schemeClr val="accent2"/>
                </a:solidFill>
                <a:latin typeface="Arial Black"/>
                <a:cs typeface="Arial Black"/>
              </a:rPr>
              <a:t>H </a:t>
            </a:r>
            <a:endParaRPr lang="en-US" sz="115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590800" y="5706350"/>
            <a:ext cx="1828800" cy="0"/>
          </a:xfrm>
          <a:prstGeom prst="line">
            <a:avLst/>
          </a:prstGeom>
          <a:ln w="38100" cmpd="sng">
            <a:solidFill>
              <a:srgbClr val="FFFF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617824" y="5791200"/>
            <a:ext cx="1828800" cy="0"/>
          </a:xfrm>
          <a:prstGeom prst="line">
            <a:avLst/>
          </a:prstGeom>
          <a:ln w="381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4106160" y="3962400"/>
            <a:ext cx="29902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921448" y="3962400"/>
            <a:ext cx="299024" cy="0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40397" y="4383930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Symbol" charset="2"/>
                <a:cs typeface="Symbol" charset="2"/>
              </a:rPr>
              <a:t>s</a:t>
            </a:r>
            <a:r>
              <a:rPr lang="en-US" sz="2400" baseline="-25000" dirty="0" err="1">
                <a:cs typeface="Malayalam MN"/>
              </a:rPr>
              <a:t>v</a:t>
            </a:r>
            <a:r>
              <a:rPr lang="en-US" sz="2400" dirty="0">
                <a:cs typeface="Malayalam MN"/>
              </a:rPr>
              <a:t> 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4419600" y="5344180"/>
            <a:ext cx="515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Symbol" charset="2"/>
                <a:cs typeface="Symbol" charset="2"/>
              </a:rPr>
              <a:t>s</a:t>
            </a:r>
            <a:r>
              <a:rPr lang="en-US" sz="2400" baseline="-25000" dirty="0" err="1" smtClean="0">
                <a:cs typeface="Malayalam MN"/>
              </a:rPr>
              <a:t>h</a:t>
            </a:r>
            <a:r>
              <a:rPr lang="en-US" sz="2400" dirty="0" smtClean="0">
                <a:cs typeface="Malayalam MN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565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2235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Crystallography: Rotation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1447800"/>
            <a:ext cx="8305800" cy="3026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Crystallographers use a special notation for symmetry elements.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A </a:t>
            </a:r>
            <a:r>
              <a:rPr lang="en-US" sz="1600" i="1" u="sng" dirty="0" smtClean="0">
                <a:cs typeface="Arial" charset="0"/>
              </a:rPr>
              <a:t>proper rotation</a:t>
            </a:r>
            <a:r>
              <a:rPr lang="en-US" sz="1600" dirty="0" smtClean="0">
                <a:cs typeface="Arial" charset="0"/>
              </a:rPr>
              <a:t> about is </a:t>
            </a:r>
            <a:r>
              <a:rPr lang="en-US" sz="1600" dirty="0">
                <a:cs typeface="Arial" charset="0"/>
              </a:rPr>
              <a:t>given the symbol </a:t>
            </a:r>
            <a:r>
              <a:rPr lang="en-US" sz="1600" dirty="0" smtClean="0">
                <a:cs typeface="Arial" charset="0"/>
              </a:rPr>
              <a:t>capital </a:t>
            </a:r>
            <a:r>
              <a:rPr lang="en-US" sz="1600" i="1" dirty="0" smtClean="0">
                <a:cs typeface="Arial" charset="0"/>
              </a:rPr>
              <a:t>C</a:t>
            </a:r>
            <a:r>
              <a:rPr lang="en-US" sz="1600" dirty="0" smtClean="0">
                <a:cs typeface="Arial" charset="0"/>
              </a:rPr>
              <a:t> in italics with a subscript: </a:t>
            </a:r>
            <a:r>
              <a:rPr lang="en-US" sz="1600" i="1" dirty="0" err="1" smtClean="0">
                <a:latin typeface="+mn-lt"/>
                <a:cs typeface="Symbol" charset="2"/>
              </a:rPr>
              <a:t>C</a:t>
            </a:r>
            <a:r>
              <a:rPr lang="en-US" sz="1600" i="1" baseline="-25000" dirty="0" err="1" smtClean="0">
                <a:latin typeface="+mn-lt"/>
                <a:cs typeface="Symbol" charset="2"/>
              </a:rPr>
              <a:t>n</a:t>
            </a:r>
            <a:r>
              <a:rPr lang="en-US" sz="1600" i="1" dirty="0" smtClean="0">
                <a:latin typeface="+mn-lt"/>
                <a:cs typeface="Symbol" charset="2"/>
              </a:rPr>
              <a:t>.</a:t>
            </a:r>
            <a:endParaRPr lang="en-US" sz="1600" i="1" baseline="-25000" dirty="0">
              <a:latin typeface="+mn-lt"/>
              <a:cs typeface="Symbol" charset="2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proper rotation takes place about the </a:t>
            </a:r>
            <a:r>
              <a:rPr lang="en-US" sz="1600" i="1" u="sng" dirty="0" smtClean="0">
                <a:cs typeface="Arial" charset="0"/>
              </a:rPr>
              <a:t>principal axis</a:t>
            </a:r>
            <a:r>
              <a:rPr lang="en-US" sz="1600" dirty="0" smtClean="0">
                <a:cs typeface="Arial" charset="0"/>
              </a:rPr>
              <a:t> of the object.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If the object has more than one rotation axis, the principal axis is the one with the largest value of </a:t>
            </a:r>
            <a:r>
              <a:rPr lang="en-US" sz="1600" i="1" dirty="0" smtClean="0">
                <a:cs typeface="Arial" charset="0"/>
              </a:rPr>
              <a:t>n.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subscript </a:t>
            </a:r>
            <a:r>
              <a:rPr lang="en-US" sz="1600" i="1" dirty="0" smtClean="0">
                <a:cs typeface="Arial" charset="0"/>
              </a:rPr>
              <a:t>n</a:t>
            </a:r>
            <a:r>
              <a:rPr lang="en-US" sz="1600" dirty="0" smtClean="0">
                <a:cs typeface="Arial" charset="0"/>
              </a:rPr>
              <a:t> is an integer called the </a:t>
            </a:r>
            <a:r>
              <a:rPr lang="en-US" sz="1600" i="1" u="sng" dirty="0" smtClean="0">
                <a:cs typeface="Arial" charset="0"/>
              </a:rPr>
              <a:t>order</a:t>
            </a:r>
            <a:r>
              <a:rPr lang="en-US" sz="1600" dirty="0" smtClean="0">
                <a:cs typeface="Arial" charset="0"/>
              </a:rPr>
              <a:t> of the rotation.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order </a:t>
            </a:r>
            <a:r>
              <a:rPr lang="en-US" sz="1600" i="1" dirty="0" smtClean="0">
                <a:cs typeface="Arial" charset="0"/>
              </a:rPr>
              <a:t>n</a:t>
            </a:r>
            <a:r>
              <a:rPr lang="en-US" sz="1600" dirty="0" smtClean="0">
                <a:cs typeface="Arial" charset="0"/>
              </a:rPr>
              <a:t> tells how many equal rotations it takes to rotate the object by 360</a:t>
            </a:r>
            <a:r>
              <a:rPr lang="en-US" sz="1600" baseline="30000" dirty="0" smtClean="0">
                <a:cs typeface="Arial" charset="0"/>
              </a:rPr>
              <a:t>o</a:t>
            </a:r>
            <a:r>
              <a:rPr lang="en-US" sz="1600" dirty="0" smtClean="0">
                <a:cs typeface="Arial" charset="0"/>
              </a:rPr>
              <a:t>, where each rotation leaves the object indistinguishable from the last orientation.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2235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Crystallography: Rotation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1354916"/>
            <a:ext cx="8382000" cy="45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For example, for the letter H has a principal rotation axis (     ) with </a:t>
            </a:r>
            <a:r>
              <a:rPr lang="en-US" sz="1600" i="1" dirty="0" smtClean="0">
                <a:cs typeface="Arial" charset="0"/>
              </a:rPr>
              <a:t>n</a:t>
            </a:r>
            <a:r>
              <a:rPr lang="en-US" sz="1600" dirty="0" smtClean="0">
                <a:cs typeface="Arial" charset="0"/>
              </a:rPr>
              <a:t> = 2; rotations of 180</a:t>
            </a:r>
            <a:r>
              <a:rPr lang="en-US" sz="1600" baseline="30000" dirty="0" smtClean="0">
                <a:cs typeface="Arial" charset="0"/>
              </a:rPr>
              <a:t>o</a:t>
            </a:r>
            <a:r>
              <a:rPr lang="en-US" sz="1600" dirty="0" smtClean="0">
                <a:cs typeface="Arial" charset="0"/>
              </a:rPr>
              <a:t> leave the H indistinguishable</a:t>
            </a:r>
          </a:p>
          <a:p>
            <a:pPr lvl="2">
              <a:lnSpc>
                <a:spcPct val="150000"/>
              </a:lnSpc>
              <a:tabLst>
                <a:tab pos="1485900" algn="l"/>
              </a:tabLst>
              <a:defRPr/>
            </a:pPr>
            <a:r>
              <a:rPr lang="en-US" sz="1600" dirty="0" smtClean="0">
                <a:latin typeface="Arial"/>
                <a:cs typeface="Arial"/>
              </a:rPr>
              <a:t>	</a:t>
            </a:r>
            <a:r>
              <a:rPr lang="en-US" sz="1800" dirty="0">
                <a:latin typeface="Arial"/>
                <a:cs typeface="Arial"/>
              </a:rPr>
              <a:t>360</a:t>
            </a:r>
            <a:r>
              <a:rPr lang="en-US" sz="1800" baseline="30000" dirty="0">
                <a:latin typeface="Arial"/>
                <a:cs typeface="Arial"/>
              </a:rPr>
              <a:t>o</a:t>
            </a:r>
            <a:r>
              <a:rPr lang="en-US" sz="1800" dirty="0">
                <a:latin typeface="Arial"/>
                <a:cs typeface="Arial"/>
              </a:rPr>
              <a:t> / </a:t>
            </a:r>
            <a:r>
              <a:rPr lang="en-US" sz="1800" i="1" dirty="0" smtClean="0">
                <a:latin typeface="Arial"/>
                <a:cs typeface="Arial"/>
              </a:rPr>
              <a:t>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= </a:t>
            </a:r>
            <a:r>
              <a:rPr lang="en-US" sz="1800" dirty="0" smtClean="0">
                <a:latin typeface="Arial"/>
                <a:cs typeface="Arial"/>
              </a:rPr>
              <a:t>360</a:t>
            </a:r>
            <a:r>
              <a:rPr lang="en-US" sz="1800" baseline="30000" dirty="0" smtClean="0">
                <a:latin typeface="Arial"/>
                <a:cs typeface="Arial"/>
              </a:rPr>
              <a:t>o</a:t>
            </a:r>
            <a:r>
              <a:rPr lang="en-US" sz="1800" dirty="0" smtClean="0">
                <a:latin typeface="Arial"/>
                <a:cs typeface="Arial"/>
              </a:rPr>
              <a:t> / 2 = 180</a:t>
            </a:r>
            <a:r>
              <a:rPr lang="en-US" sz="1800" baseline="30000" dirty="0" smtClean="0">
                <a:latin typeface="Arial"/>
                <a:cs typeface="Arial"/>
              </a:rPr>
              <a:t>o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</a:t>
            </a:r>
            <a:r>
              <a:rPr lang="en-US" sz="1600" dirty="0">
                <a:cs typeface="Arial" charset="0"/>
              </a:rPr>
              <a:t>letter H has </a:t>
            </a:r>
            <a:r>
              <a:rPr lang="en-US" sz="1600" dirty="0" smtClean="0">
                <a:cs typeface="Arial" charset="0"/>
              </a:rPr>
              <a:t>two </a:t>
            </a:r>
            <a:r>
              <a:rPr lang="en-US" sz="1800" i="1" dirty="0">
                <a:cs typeface="Symbol" charset="2"/>
              </a:rPr>
              <a:t>C</a:t>
            </a:r>
            <a:r>
              <a:rPr lang="en-US" sz="1600" baseline="-25000" dirty="0">
                <a:cs typeface="Malayalam MN"/>
              </a:rPr>
              <a:t>2</a:t>
            </a:r>
            <a:r>
              <a:rPr lang="en-US" sz="1600" dirty="0">
                <a:cs typeface="Malayalam MN"/>
              </a:rPr>
              <a:t> </a:t>
            </a:r>
            <a:r>
              <a:rPr lang="en-US" sz="1600" dirty="0" smtClean="0"/>
              <a:t>axes (      )  </a:t>
            </a:r>
            <a:r>
              <a:rPr lang="en-US" sz="1600" dirty="0" smtClean="0">
                <a:cs typeface="Arial" charset="0"/>
              </a:rPr>
              <a:t>that are perpendicular to the principal axis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Notice that the letter H has a </a:t>
            </a:r>
            <a:r>
              <a:rPr lang="en-US" sz="1600" i="1" dirty="0" err="1" smtClean="0">
                <a:cs typeface="Arial" charset="0"/>
              </a:rPr>
              <a:t>C</a:t>
            </a:r>
            <a:r>
              <a:rPr lang="en-US" sz="1600" i="1" baseline="-25000" dirty="0" err="1" smtClean="0">
                <a:cs typeface="Arial" charset="0"/>
              </a:rPr>
              <a:t>n</a:t>
            </a:r>
            <a:r>
              <a:rPr lang="en-US" sz="1600" dirty="0" smtClean="0">
                <a:cs typeface="Arial" charset="0"/>
              </a:rPr>
              <a:t> axis plus </a:t>
            </a:r>
            <a:r>
              <a:rPr lang="en-US" sz="1600" i="1" dirty="0" smtClean="0">
                <a:cs typeface="Arial" charset="0"/>
              </a:rPr>
              <a:t>n</a:t>
            </a:r>
            <a:r>
              <a:rPr lang="en-US" sz="1600" dirty="0" smtClean="0">
                <a:cs typeface="Arial" charset="0"/>
              </a:rPr>
              <a:t> C</a:t>
            </a:r>
            <a:r>
              <a:rPr lang="en-US" sz="1600" baseline="-25000" dirty="0" smtClean="0">
                <a:cs typeface="Arial" charset="0"/>
              </a:rPr>
              <a:t>2</a:t>
            </a:r>
            <a:r>
              <a:rPr lang="en-US" sz="1600" dirty="0" smtClean="0">
                <a:cs typeface="Arial" charset="0"/>
              </a:rPr>
              <a:t> axes perpendicular to the principal axis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3429000"/>
            <a:ext cx="141315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dirty="0">
                <a:solidFill>
                  <a:schemeClr val="accent2"/>
                </a:solidFill>
                <a:latin typeface="Arial Black"/>
                <a:cs typeface="Arial Black"/>
              </a:rPr>
              <a:t>H </a:t>
            </a:r>
            <a:endParaRPr lang="en-US" sz="115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895600" y="4370420"/>
            <a:ext cx="1828800" cy="0"/>
          </a:xfrm>
          <a:prstGeom prst="line">
            <a:avLst/>
          </a:prstGeom>
          <a:ln w="3810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2922624" y="4455270"/>
            <a:ext cx="1828800" cy="0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81400" y="3048000"/>
            <a:ext cx="585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+mn-lt"/>
                <a:cs typeface="Symbol" charset="2"/>
              </a:rPr>
              <a:t>C</a:t>
            </a:r>
            <a:r>
              <a:rPr lang="en-US" sz="2400" baseline="-25000" dirty="0" smtClean="0">
                <a:cs typeface="Malayalam MN"/>
              </a:rPr>
              <a:t>2</a:t>
            </a:r>
            <a:r>
              <a:rPr lang="en-US" sz="2400" dirty="0" smtClean="0">
                <a:cs typeface="Malayalam MN"/>
              </a:rPr>
              <a:t> 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4724400" y="4114800"/>
            <a:ext cx="585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+mn-lt"/>
                <a:cs typeface="Symbol" charset="2"/>
              </a:rPr>
              <a:t>C</a:t>
            </a:r>
            <a:r>
              <a:rPr lang="en-US" sz="2400" baseline="-25000" dirty="0" smtClean="0">
                <a:cs typeface="Malayalam MN"/>
              </a:rPr>
              <a:t>2</a:t>
            </a:r>
            <a:r>
              <a:rPr lang="en-US" sz="2400" dirty="0" smtClean="0">
                <a:cs typeface="Malayalam MN"/>
              </a:rPr>
              <a:t> 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2985312" y="4356910"/>
            <a:ext cx="838200" cy="381000"/>
          </a:xfrm>
          <a:prstGeom prst="line">
            <a:avLst/>
          </a:prstGeom>
          <a:ln w="3810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21248" y="3837020"/>
            <a:ext cx="609600" cy="304800"/>
          </a:xfrm>
          <a:prstGeom prst="line">
            <a:avLst/>
          </a:prstGeom>
          <a:ln w="38100" cmpd="sng"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14600" y="4572000"/>
            <a:ext cx="585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+mn-lt"/>
                <a:cs typeface="Symbol" charset="2"/>
              </a:rPr>
              <a:t>C</a:t>
            </a:r>
            <a:r>
              <a:rPr lang="en-US" sz="2400" baseline="-25000" dirty="0" smtClean="0">
                <a:cs typeface="Malayalam MN"/>
              </a:rPr>
              <a:t>2</a:t>
            </a:r>
            <a:r>
              <a:rPr lang="en-US" sz="2400" dirty="0" smtClean="0">
                <a:cs typeface="Malayalam MN"/>
              </a:rPr>
              <a:t> 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3352800" y="2819400"/>
            <a:ext cx="299024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782560" y="1649380"/>
            <a:ext cx="299024" cy="0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97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93022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Crystallography: Point Group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686800" cy="4642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</a:t>
            </a:r>
            <a:r>
              <a:rPr lang="en-US" sz="1600" dirty="0" smtClean="0">
                <a:cs typeface="Arial" charset="0"/>
              </a:rPr>
              <a:t>collection of symmetry elements present in the structure of an object makes up the </a:t>
            </a:r>
            <a:r>
              <a:rPr lang="en-US" sz="1600" i="1" u="sng" dirty="0" smtClean="0">
                <a:cs typeface="Arial" charset="0"/>
              </a:rPr>
              <a:t>point group</a:t>
            </a:r>
            <a:r>
              <a:rPr lang="en-US" sz="1600" i="1" dirty="0" smtClean="0">
                <a:cs typeface="Arial" charset="0"/>
              </a:rPr>
              <a:t> </a:t>
            </a:r>
            <a:r>
              <a:rPr lang="en-US" sz="1600" dirty="0" smtClean="0">
                <a:cs typeface="Arial" charset="0"/>
              </a:rPr>
              <a:t>of the object.  For example: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1600" dirty="0" smtClean="0">
                <a:cs typeface="Arial" charset="0"/>
              </a:rPr>
              <a:t>- The letter H has a proper rotation axis.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1600" dirty="0" smtClean="0">
                <a:cs typeface="Arial" charset="0"/>
              </a:rPr>
              <a:t>- The </a:t>
            </a:r>
            <a:r>
              <a:rPr lang="en-US" sz="1600" dirty="0">
                <a:cs typeface="Arial" charset="0"/>
              </a:rPr>
              <a:t>rotation axes of the letter H are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ü"/>
              <a:defRPr/>
            </a:pPr>
            <a:r>
              <a:rPr lang="en-US" sz="1600" dirty="0" smtClean="0">
                <a:cs typeface="Arial" charset="0"/>
              </a:rPr>
              <a:t>a </a:t>
            </a:r>
            <a:r>
              <a:rPr lang="en-US" sz="1600" dirty="0">
                <a:cs typeface="Arial" charset="0"/>
              </a:rPr>
              <a:t>principal </a:t>
            </a:r>
            <a:r>
              <a:rPr lang="en-US" sz="1800" i="1" dirty="0">
                <a:cs typeface="Symbol" charset="2"/>
              </a:rPr>
              <a:t>C</a:t>
            </a:r>
            <a:r>
              <a:rPr lang="en-US" sz="1600" baseline="-25000" dirty="0">
                <a:cs typeface="Malayalam MN"/>
              </a:rPr>
              <a:t>2</a:t>
            </a:r>
            <a:r>
              <a:rPr lang="en-US" sz="1600" dirty="0">
                <a:cs typeface="Arial" charset="0"/>
              </a:rPr>
              <a:t> axis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ü"/>
              <a:defRPr/>
            </a:pPr>
            <a:r>
              <a:rPr lang="en-US" sz="1600" dirty="0" smtClean="0">
                <a:cs typeface="Arial" charset="0"/>
              </a:rPr>
              <a:t>2 </a:t>
            </a:r>
            <a:r>
              <a:rPr lang="en-US" sz="1600" dirty="0">
                <a:cs typeface="Arial" charset="0"/>
              </a:rPr>
              <a:t>mutually perpendicular axes of type </a:t>
            </a:r>
            <a:r>
              <a:rPr lang="en-US" sz="1800" i="1" dirty="0">
                <a:cs typeface="Symbol" charset="2"/>
              </a:rPr>
              <a:t>C</a:t>
            </a:r>
            <a:r>
              <a:rPr lang="en-US" sz="1600" baseline="-25000" dirty="0">
                <a:cs typeface="Malayalam MN"/>
              </a:rPr>
              <a:t>2,</a:t>
            </a:r>
            <a:r>
              <a:rPr lang="en-US" sz="1600" dirty="0">
                <a:cs typeface="Malayalam MN"/>
              </a:rPr>
              <a:t> perpendicular to the principal axis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1600" dirty="0" smtClean="0">
                <a:cs typeface="Arial" charset="0"/>
              </a:rPr>
              <a:t>- The reflection planes of the letter H are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ü"/>
              <a:defRPr/>
            </a:pPr>
            <a:r>
              <a:rPr lang="en-US" sz="1600" dirty="0" smtClean="0">
                <a:cs typeface="Arial" charset="0"/>
              </a:rPr>
              <a:t>a</a:t>
            </a:r>
            <a:r>
              <a:rPr lang="en-US" sz="1600" dirty="0" smtClean="0">
                <a:cs typeface="Arial" charset="0"/>
              </a:rPr>
              <a:t> reflection plane perpendicular to the principal axis (</a:t>
            </a:r>
            <a:r>
              <a:rPr lang="en-US" sz="1800" dirty="0" err="1">
                <a:latin typeface="Symbol" charset="2"/>
                <a:cs typeface="Symbol" charset="2"/>
              </a:rPr>
              <a:t>s</a:t>
            </a:r>
            <a:r>
              <a:rPr lang="en-US" sz="1600" baseline="-25000" dirty="0" err="1">
                <a:cs typeface="Malayalam MN"/>
              </a:rPr>
              <a:t>h</a:t>
            </a:r>
            <a:r>
              <a:rPr lang="en-US" sz="1600" baseline="-25000" dirty="0">
                <a:cs typeface="Malayalam MN"/>
              </a:rPr>
              <a:t> </a:t>
            </a:r>
            <a:r>
              <a:rPr lang="en-US" sz="1600" dirty="0" smtClean="0">
                <a:cs typeface="Arial" charset="0"/>
              </a:rPr>
              <a:t>)</a:t>
            </a:r>
          </a:p>
          <a:p>
            <a:pPr marL="1200150" lvl="2" indent="-285750">
              <a:lnSpc>
                <a:spcPct val="150000"/>
              </a:lnSpc>
              <a:buFont typeface="Wingdings" charset="2"/>
              <a:buChar char="ü"/>
              <a:defRPr/>
            </a:pPr>
            <a:r>
              <a:rPr lang="en-US" sz="1600" dirty="0" smtClean="0">
                <a:cs typeface="Arial" charset="0"/>
              </a:rPr>
              <a:t>a second reflection</a:t>
            </a:r>
            <a:r>
              <a:rPr lang="en-US" sz="1600" dirty="0" smtClean="0">
                <a:cs typeface="Symbol" charset="2"/>
              </a:rPr>
              <a:t> plane parallel to the principal axis</a:t>
            </a:r>
          </a:p>
          <a:p>
            <a:pPr marL="687388" lvl="1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Malayalam MN"/>
            </a:endParaRPr>
          </a:p>
          <a:p>
            <a:pPr marL="230188" lvl="1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Based on this set of symmetry elements, the point group of the letter H is </a:t>
            </a:r>
            <a:r>
              <a:rPr lang="en-US" sz="1600" i="1" dirty="0" smtClean="0">
                <a:cs typeface="Arial" charset="0"/>
              </a:rPr>
              <a:t>D</a:t>
            </a:r>
            <a:r>
              <a:rPr lang="en-US" sz="1600" baseline="-25000" dirty="0" smtClean="0">
                <a:cs typeface="Arial" charset="0"/>
              </a:rPr>
              <a:t>2h</a:t>
            </a:r>
            <a:r>
              <a:rPr lang="en-US" sz="1600" dirty="0" smtClean="0">
                <a:cs typeface="Arial" charset="0"/>
              </a:rPr>
              <a:t>.</a:t>
            </a:r>
            <a:endParaRPr lang="en-US" sz="1600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92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28600" y="1447800"/>
            <a:ext cx="8686800" cy="1918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letters of the alphabet can be used to demonstrate symmetry.</a:t>
            </a: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All but seven letters (G, J, K, L, P, Q, R) of the Latin alphabet have some type of symmetry.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possible symmetry elements are axes and planes.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>
                <a:cs typeface="Arial" charset="0"/>
              </a:rPr>
              <a:t>Perform symmetry operations on the letters to test for symmetry elements in the letter.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</a:t>
            </a:r>
            <a:r>
              <a:rPr lang="en-US" sz="1600" dirty="0">
                <a:cs typeface="Arial" charset="0"/>
              </a:rPr>
              <a:t>possible symmetry </a:t>
            </a:r>
            <a:r>
              <a:rPr lang="en-US" sz="1600" dirty="0" smtClean="0">
                <a:cs typeface="Arial" charset="0"/>
              </a:rPr>
              <a:t>operations </a:t>
            </a:r>
            <a:r>
              <a:rPr lang="en-US" sz="1600" dirty="0">
                <a:cs typeface="Arial" charset="0"/>
              </a:rPr>
              <a:t>are rotation </a:t>
            </a:r>
            <a:r>
              <a:rPr lang="en-US" sz="1600" dirty="0" smtClean="0">
                <a:cs typeface="Arial" charset="0"/>
              </a:rPr>
              <a:t>about an axis and reflection through a plane.</a:t>
            </a:r>
            <a:endParaRPr lang="en-US" sz="1600" dirty="0"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19200" y="4038600"/>
            <a:ext cx="6553200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>
                <a:solidFill>
                  <a:schemeClr val="accent2"/>
                </a:solidFill>
                <a:latin typeface="+mn-lt"/>
                <a:cs typeface="Symbol" charset="2"/>
              </a:rPr>
              <a:t>A     B     C     D     E     F    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Symbol" charset="2"/>
              </a:rPr>
              <a:t>G</a:t>
            </a:r>
            <a:r>
              <a:rPr lang="en-US" sz="2800" dirty="0">
                <a:solidFill>
                  <a:schemeClr val="accent2"/>
                </a:solidFill>
                <a:latin typeface="+mn-lt"/>
                <a:cs typeface="Symbol" charset="2"/>
              </a:rPr>
              <a:t>     H     I    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Symbol" charset="2"/>
              </a:rPr>
              <a:t>J     K     L </a:t>
            </a:r>
            <a:r>
              <a:rPr lang="en-US" sz="2800" dirty="0">
                <a:solidFill>
                  <a:schemeClr val="accent2"/>
                </a:solidFill>
                <a:latin typeface="+mn-lt"/>
                <a:cs typeface="Symbol" charset="2"/>
              </a:rPr>
              <a:t>    M     N     O    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Symbol" charset="2"/>
              </a:rPr>
              <a:t>P     Q     R</a:t>
            </a:r>
            <a:r>
              <a:rPr lang="en-US" sz="2800" dirty="0">
                <a:solidFill>
                  <a:srgbClr val="0000FF"/>
                </a:solidFill>
                <a:latin typeface="+mn-lt"/>
                <a:cs typeface="Symbol" charset="2"/>
              </a:rPr>
              <a:t>     </a:t>
            </a:r>
            <a:r>
              <a:rPr lang="en-US" sz="2800" dirty="0">
                <a:solidFill>
                  <a:schemeClr val="accent2"/>
                </a:solidFill>
                <a:latin typeface="+mn-lt"/>
                <a:cs typeface="Symbol" charset="2"/>
              </a:rPr>
              <a:t>S     T     U     V     W     X     Y     Z</a:t>
            </a: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48178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/>
              <a:t>The </a:t>
            </a:r>
            <a:r>
              <a:rPr lang="en-US" sz="3200" b="1" dirty="0" smtClean="0"/>
              <a:t>Letters of the </a:t>
            </a:r>
            <a:r>
              <a:rPr lang="en-US" sz="3200" b="1" dirty="0"/>
              <a:t>Alphabet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9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bg1"/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 flipH="1">
            <a:off x="5696208" y="4219576"/>
            <a:ext cx="1143001" cy="1066800"/>
          </a:xfrm>
          <a:prstGeom prst="line">
            <a:avLst/>
          </a:prstGeom>
          <a:ln w="28575" cmpd="sng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403281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b="1" dirty="0" smtClean="0"/>
              <a:t>Rotational Symmetry</a:t>
            </a:r>
            <a:endParaRPr lang="en-US" sz="3000" b="1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28600" y="1447800"/>
            <a:ext cx="8686800" cy="1549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Some objects are symmetrical about a rotation axis through the center of the object.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Rotation about the axis by a specified number of degrees leaves the object indistinguishable from itself before the rotation.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Rotations both parallel and perpendicular to the plane of the letter are possible.</a:t>
            </a:r>
            <a:endParaRPr lang="en-US" sz="1600" dirty="0">
              <a:cs typeface="Arial" charset="0"/>
            </a:endParaRPr>
          </a:p>
        </p:txBody>
      </p:sp>
      <p:sp>
        <p:nvSpPr>
          <p:cNvPr id="9" name="Flowchart: Data 32"/>
          <p:cNvSpPr/>
          <p:nvPr/>
        </p:nvSpPr>
        <p:spPr>
          <a:xfrm>
            <a:off x="2957513" y="4456921"/>
            <a:ext cx="1905000" cy="304800"/>
          </a:xfrm>
          <a:prstGeom prst="flowChartInputOutpu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Flowchart: Data 35"/>
          <p:cNvSpPr/>
          <p:nvPr/>
        </p:nvSpPr>
        <p:spPr>
          <a:xfrm rot="16200000" flipV="1">
            <a:off x="846138" y="4609321"/>
            <a:ext cx="1905000" cy="228600"/>
          </a:xfrm>
          <a:prstGeom prst="flowChartInputOutpu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Flowchart: Data 34"/>
          <p:cNvSpPr/>
          <p:nvPr/>
        </p:nvSpPr>
        <p:spPr>
          <a:xfrm rot="16200000" flipV="1">
            <a:off x="5423158" y="4572001"/>
            <a:ext cx="1905000" cy="228600"/>
          </a:xfrm>
          <a:prstGeom prst="flowChartInputOutpu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Flowchart: Data 33"/>
          <p:cNvSpPr/>
          <p:nvPr/>
        </p:nvSpPr>
        <p:spPr>
          <a:xfrm>
            <a:off x="5423158" y="4495801"/>
            <a:ext cx="1905000" cy="304800"/>
          </a:xfrm>
          <a:prstGeom prst="flowChartInputOutpu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447800" y="4074334"/>
            <a:ext cx="7162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rgbClr val="000000"/>
                </a:solidFill>
              </a:rPr>
              <a:t>A       B </a:t>
            </a:r>
            <a:r>
              <a:rPr lang="en-US" sz="6600" dirty="0" smtClean="0">
                <a:solidFill>
                  <a:srgbClr val="000000"/>
                </a:solidFill>
              </a:rPr>
              <a:t>       X</a:t>
            </a:r>
            <a:endParaRPr lang="en-US" sz="66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192463" y="4650596"/>
            <a:ext cx="1331912" cy="0"/>
          </a:xfrm>
          <a:prstGeom prst="line">
            <a:avLst/>
          </a:prstGeom>
          <a:ln w="28575" cmpd="sng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598291" y="4701097"/>
            <a:ext cx="1567434" cy="0"/>
          </a:xfrm>
          <a:prstGeom prst="line">
            <a:avLst/>
          </a:prstGeom>
          <a:ln w="28575" cmpd="sng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1046163" y="4685521"/>
            <a:ext cx="1524000" cy="0"/>
          </a:xfrm>
          <a:prstGeom prst="line">
            <a:avLst/>
          </a:prstGeom>
          <a:ln w="28575" cmpd="sng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67633" y="4648201"/>
            <a:ext cx="1331913" cy="0"/>
          </a:xfrm>
          <a:prstGeom prst="line">
            <a:avLst/>
          </a:prstGeom>
          <a:ln w="28575" cmpd="sng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rved Left Arrow 20"/>
          <p:cNvSpPr/>
          <p:nvPr/>
        </p:nvSpPr>
        <p:spPr>
          <a:xfrm rot="10633745">
            <a:off x="1608138" y="3760502"/>
            <a:ext cx="381000" cy="304800"/>
          </a:xfrm>
          <a:prstGeom prst="curvedLef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Curved Left Arrow 21"/>
          <p:cNvSpPr/>
          <p:nvPr/>
        </p:nvSpPr>
        <p:spPr>
          <a:xfrm rot="10800000">
            <a:off x="6172200" y="3769534"/>
            <a:ext cx="381000" cy="304800"/>
          </a:xfrm>
          <a:prstGeom prst="curvedLeftArrow">
            <a:avLst>
              <a:gd name="adj1" fmla="val 25000"/>
              <a:gd name="adj2" fmla="val 50000"/>
              <a:gd name="adj3" fmla="val 20749"/>
            </a:avLst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Curved Left Arrow 22"/>
          <p:cNvSpPr/>
          <p:nvPr/>
        </p:nvSpPr>
        <p:spPr>
          <a:xfrm rot="16200000">
            <a:off x="6819900" y="4493434"/>
            <a:ext cx="381000" cy="304800"/>
          </a:xfrm>
          <a:prstGeom prst="curvedLef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6200000">
            <a:off x="4361492" y="4493434"/>
            <a:ext cx="346364" cy="304800"/>
          </a:xfrm>
          <a:prstGeom prst="curvedLef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356764" y="4622957"/>
            <a:ext cx="47314" cy="47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Curved Left Arrow 29"/>
          <p:cNvSpPr/>
          <p:nvPr/>
        </p:nvSpPr>
        <p:spPr>
          <a:xfrm rot="1800000">
            <a:off x="5581643" y="5107367"/>
            <a:ext cx="381000" cy="304800"/>
          </a:xfrm>
          <a:prstGeom prst="curvedLef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573959"/>
            <a:ext cx="1115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180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 rotation </a:t>
            </a:r>
          </a:p>
          <a:p>
            <a:pPr algn="ctr"/>
            <a:r>
              <a:rPr lang="en-US" sz="1100" dirty="0" smtClean="0"/>
              <a:t>about axis in the plane of the letter</a:t>
            </a:r>
            <a:endParaRPr lang="en-US" sz="1100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4114800" y="3657600"/>
            <a:ext cx="1115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180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 rotation </a:t>
            </a:r>
          </a:p>
          <a:p>
            <a:pPr algn="ctr"/>
            <a:r>
              <a:rPr lang="en-US" sz="1100" dirty="0" smtClean="0"/>
              <a:t>about axis in the plane of the letter</a:t>
            </a:r>
            <a:endParaRPr lang="en-US" sz="1100" baseline="30000" dirty="0"/>
          </a:p>
        </p:txBody>
      </p:sp>
      <p:sp>
        <p:nvSpPr>
          <p:cNvPr id="34" name="TextBox 33"/>
          <p:cNvSpPr txBox="1"/>
          <p:nvPr/>
        </p:nvSpPr>
        <p:spPr>
          <a:xfrm>
            <a:off x="5486400" y="5791200"/>
            <a:ext cx="11156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180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 rotation </a:t>
            </a:r>
          </a:p>
          <a:p>
            <a:pPr algn="ctr"/>
            <a:r>
              <a:rPr lang="en-US" sz="1100" dirty="0" smtClean="0"/>
              <a:t>about axis perpendicular to the plane of the letter</a:t>
            </a:r>
            <a:endParaRPr lang="en-US" sz="1100" baseline="30000" dirty="0"/>
          </a:p>
        </p:txBody>
      </p:sp>
      <p:sp>
        <p:nvSpPr>
          <p:cNvPr id="35" name="TextBox 34"/>
          <p:cNvSpPr txBox="1"/>
          <p:nvPr/>
        </p:nvSpPr>
        <p:spPr>
          <a:xfrm>
            <a:off x="6858000" y="3276600"/>
            <a:ext cx="11156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180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 rotation </a:t>
            </a:r>
          </a:p>
          <a:p>
            <a:pPr algn="ctr"/>
            <a:r>
              <a:rPr lang="en-US" sz="1100" dirty="0" smtClean="0"/>
              <a:t>about horizontal axis in the plane of the letter</a:t>
            </a:r>
            <a:endParaRPr lang="en-US" sz="1100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7037735" y="5157281"/>
            <a:ext cx="11156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180</a:t>
            </a:r>
            <a:r>
              <a:rPr lang="en-US" sz="1100" baseline="30000" dirty="0" smtClean="0"/>
              <a:t>o</a:t>
            </a:r>
            <a:r>
              <a:rPr lang="en-US" sz="1100" dirty="0" smtClean="0"/>
              <a:t> rotation </a:t>
            </a:r>
          </a:p>
          <a:p>
            <a:pPr algn="ctr"/>
            <a:r>
              <a:rPr lang="en-US" sz="1100" dirty="0" smtClean="0"/>
              <a:t>about horizontal axis in the plane of the letter</a:t>
            </a:r>
            <a:endParaRPr lang="en-US" sz="1100" baseline="30000" dirty="0"/>
          </a:p>
        </p:txBody>
      </p:sp>
      <p:cxnSp>
        <p:nvCxnSpPr>
          <p:cNvPr id="31" name="Straight Connector 30"/>
          <p:cNvCxnSpPr/>
          <p:nvPr/>
        </p:nvCxnSpPr>
        <p:spPr>
          <a:xfrm rot="900000" flipH="1">
            <a:off x="6629400" y="3665772"/>
            <a:ext cx="228600" cy="300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6300000" flipH="1">
            <a:off x="7178530" y="4875800"/>
            <a:ext cx="228600" cy="300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8100000" flipH="1">
            <a:off x="5673040" y="5470880"/>
            <a:ext cx="228600" cy="300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7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28600" y="3810000"/>
            <a:ext cx="8610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48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</a:t>
            </a:r>
            <a:r>
              <a:rPr lang="en-US" sz="4800" dirty="0">
                <a:solidFill>
                  <a:schemeClr val="accent2"/>
                </a:solidFill>
                <a:latin typeface="Arial Black"/>
                <a:cs typeface="Arial Black"/>
              </a:rPr>
              <a:t>I   </a:t>
            </a:r>
            <a:r>
              <a:rPr lang="en-US" sz="4800" dirty="0" smtClean="0">
                <a:solidFill>
                  <a:schemeClr val="accent2"/>
                </a:solidFill>
                <a:latin typeface="Arial Black"/>
                <a:cs typeface="Arial Black"/>
              </a:rPr>
              <a:t> N    O    S    X    </a:t>
            </a:r>
            <a:r>
              <a:rPr lang="en-US" sz="4800" b="1" dirty="0">
                <a:solidFill>
                  <a:schemeClr val="accent2"/>
                </a:solidFill>
                <a:latin typeface="Arial Black"/>
                <a:cs typeface="Arial Black"/>
              </a:rPr>
              <a:t>Z</a:t>
            </a: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85250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 smtClean="0"/>
              <a:t>Rotational Symmetry: Perpendicular to the Plane </a:t>
            </a:r>
            <a:endParaRPr lang="en-US" sz="2800" b="1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28600" y="1447800"/>
            <a:ext cx="8686800" cy="1549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Seven letters are symmetrical about a rotation axis perpendicular to the plane of the letter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rotation axis (  ) passes through the center of the letter.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Rotation about the axis by 180</a:t>
            </a:r>
            <a:r>
              <a:rPr lang="en-US" sz="1600" baseline="30000" dirty="0" smtClean="0">
                <a:cs typeface="Arial" charset="0"/>
              </a:rPr>
              <a:t>o</a:t>
            </a:r>
            <a:r>
              <a:rPr lang="en-US" sz="1600" dirty="0" smtClean="0">
                <a:cs typeface="Arial" charset="0"/>
              </a:rPr>
              <a:t> leaves the letter indistinguishable from itself before the rotation.</a:t>
            </a:r>
          </a:p>
        </p:txBody>
      </p:sp>
      <p:sp>
        <p:nvSpPr>
          <p:cNvPr id="14" name="Oval 13"/>
          <p:cNvSpPr/>
          <p:nvPr/>
        </p:nvSpPr>
        <p:spPr>
          <a:xfrm>
            <a:off x="4469655" y="4293712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8805" y="4284266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48568" y="4303706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955055" y="4294106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68479" y="4277786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06291" y="2083320"/>
            <a:ext cx="47314" cy="47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8292613" y="4286640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23358" y="4286640"/>
            <a:ext cx="39103" cy="391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Circular Arrow 1"/>
          <p:cNvSpPr/>
          <p:nvPr/>
        </p:nvSpPr>
        <p:spPr>
          <a:xfrm rot="5400000">
            <a:off x="107817" y="3743747"/>
            <a:ext cx="1349929" cy="1177636"/>
          </a:xfrm>
          <a:prstGeom prst="circularArrow">
            <a:avLst>
              <a:gd name="adj1" fmla="val 2024"/>
              <a:gd name="adj2" fmla="val 930251"/>
              <a:gd name="adj3" fmla="val 20635540"/>
              <a:gd name="adj4" fmla="val 10800000"/>
              <a:gd name="adj5" fmla="val 6995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6333" y="3505200"/>
            <a:ext cx="505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180</a:t>
            </a:r>
            <a:r>
              <a:rPr lang="en-US" baseline="30000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3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6843139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Rotational Symmetry: in the Plane </a:t>
            </a:r>
            <a:endParaRPr lang="en-US" sz="3200" b="1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28600" y="1447800"/>
            <a:ext cx="8686800" cy="450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Within the plane of the letter, both horizontally </a:t>
            </a:r>
            <a:r>
              <a:rPr lang="en-US" sz="1600" dirty="0">
                <a:cs typeface="Arial" charset="0"/>
              </a:rPr>
              <a:t>and vertically oriented axes are possible.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>
                <a:cs typeface="Arial" charset="0"/>
              </a:rPr>
              <a:t>The rotation axis (      ) </a:t>
            </a:r>
            <a:r>
              <a:rPr lang="en-US" sz="1600" dirty="0" smtClean="0">
                <a:cs typeface="Arial" charset="0"/>
              </a:rPr>
              <a:t>is in </a:t>
            </a:r>
            <a:r>
              <a:rPr lang="en-US" sz="1600" dirty="0">
                <a:cs typeface="Arial" charset="0"/>
              </a:rPr>
              <a:t>the plane of the letter.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11 letters are symmetrical about a rotation axis oriented vertically.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7 letters are symmetrical about a rotation axis oriented horizontally.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Rotation about the axis leaves a letter indistinguishable from itself before the rotation.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dirty="0" smtClean="0">
                <a:cs typeface="Arial" charset="0"/>
              </a:rPr>
              <a:t>vertical:</a:t>
            </a:r>
          </a:p>
          <a:p>
            <a:pPr>
              <a:lnSpc>
                <a:spcPct val="150000"/>
              </a:lnSpc>
              <a:defRPr/>
            </a:pPr>
            <a:endParaRPr lang="en-US" sz="1600" dirty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 smtClean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dirty="0" smtClean="0">
                <a:cs typeface="Arial" charset="0"/>
              </a:rPr>
              <a:t>horizontal: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143000" y="3424376"/>
            <a:ext cx="6553200" cy="152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A   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 I      M     </a:t>
            </a: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O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    T     </a:t>
            </a: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U     V     W     X   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Y</a:t>
            </a:r>
            <a:endParaRPr lang="en-US" sz="32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371600" y="5257800"/>
            <a:ext cx="6553200" cy="78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B     </a:t>
            </a: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C     D     E   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 I      O</a:t>
            </a:r>
            <a:endParaRPr lang="en-US" sz="32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6267837" y="5778240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334000" y="5762160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349879" y="5760360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3352800" y="5770661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368679" y="5766840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1373148" y="5760360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 flipV="1">
            <a:off x="6740278" y="3909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 flipV="1">
            <a:off x="5616715" y="3909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 flipV="1">
            <a:off x="4574283" y="3909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 flipV="1">
            <a:off x="3488046" y="3909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 flipV="1">
            <a:off x="2563336" y="3909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 flipV="1">
            <a:off x="6187441" y="4671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 flipV="1">
            <a:off x="5196841" y="4671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 flipV="1">
            <a:off x="4155957" y="4671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 flipV="1">
            <a:off x="3116173" y="4671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H="1" flipV="1">
            <a:off x="2109967" y="4671775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H="1" flipV="1">
            <a:off x="2171787" y="2109240"/>
            <a:ext cx="342813" cy="120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rved Left Arrow 28"/>
          <p:cNvSpPr/>
          <p:nvPr/>
        </p:nvSpPr>
        <p:spPr>
          <a:xfrm rot="10633745">
            <a:off x="1608138" y="3438032"/>
            <a:ext cx="381000" cy="304800"/>
          </a:xfrm>
          <a:prstGeom prst="curvedLeftArrow">
            <a:avLst/>
          </a:prstGeom>
          <a:solidFill>
            <a:srgbClr val="FF8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Curved Left Arrow 35"/>
          <p:cNvSpPr/>
          <p:nvPr/>
        </p:nvSpPr>
        <p:spPr>
          <a:xfrm rot="16200000">
            <a:off x="7980218" y="5583382"/>
            <a:ext cx="346364" cy="304800"/>
          </a:xfrm>
          <a:prstGeom prst="curvedLeftArrow">
            <a:avLst/>
          </a:prstGeom>
          <a:solidFill>
            <a:srgbClr val="FF80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7239000" y="5773575"/>
            <a:ext cx="889165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 flipV="1">
            <a:off x="1531073" y="3909659"/>
            <a:ext cx="607312" cy="133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171133" y="3429000"/>
            <a:ext cx="505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180</a:t>
            </a:r>
            <a:r>
              <a:rPr lang="en-US" baseline="30000" dirty="0">
                <a:solidFill>
                  <a:srgbClr val="FF6600"/>
                </a:solidFill>
              </a:rPr>
              <a:t>o</a:t>
            </a:r>
            <a:r>
              <a:rPr lang="en-US" dirty="0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181533" y="5438001"/>
            <a:ext cx="505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180</a:t>
            </a:r>
            <a:r>
              <a:rPr lang="en-US" baseline="30000" dirty="0">
                <a:solidFill>
                  <a:srgbClr val="FF6600"/>
                </a:solidFill>
              </a:rPr>
              <a:t>o</a:t>
            </a:r>
            <a:r>
              <a:rPr lang="en-US" dirty="0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7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19200" y="3894635"/>
            <a:ext cx="6553200" cy="188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B     </a:t>
            </a: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C     D     E    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 I     O     X</a:t>
            </a:r>
            <a:endParaRPr lang="en-US" sz="40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613621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Plane of Symmetry: Horizontal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229600" cy="173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800" dirty="0" smtClean="0">
                <a:cs typeface="Arial" charset="0"/>
              </a:rPr>
              <a:t>Eight </a:t>
            </a:r>
            <a:r>
              <a:rPr lang="en-US" sz="1800" dirty="0">
                <a:cs typeface="Arial" charset="0"/>
              </a:rPr>
              <a:t>letters are symmetrical </a:t>
            </a:r>
            <a:r>
              <a:rPr lang="en-US" sz="1800" dirty="0" smtClean="0">
                <a:cs typeface="Arial" charset="0"/>
              </a:rPr>
              <a:t>across </a:t>
            </a:r>
            <a:r>
              <a:rPr lang="en-US" sz="1800" dirty="0">
                <a:cs typeface="Arial" charset="0"/>
              </a:rPr>
              <a:t>a </a:t>
            </a:r>
            <a:r>
              <a:rPr lang="en-US" sz="1800" dirty="0" smtClean="0">
                <a:cs typeface="Arial" charset="0"/>
              </a:rPr>
              <a:t>horizontal plane </a:t>
            </a:r>
            <a:r>
              <a:rPr lang="en-US" sz="1800" dirty="0">
                <a:cs typeface="Arial" charset="0"/>
              </a:rPr>
              <a:t>perpendicular to the plane of the </a:t>
            </a:r>
            <a:r>
              <a:rPr lang="en-US" sz="1800" dirty="0" smtClean="0">
                <a:cs typeface="Arial" charset="0"/>
              </a:rPr>
              <a:t>letter.</a:t>
            </a:r>
            <a:endParaRPr lang="en-US" sz="18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800" dirty="0" smtClean="0">
                <a:cs typeface="Arial" charset="0"/>
              </a:rPr>
              <a:t>Reflection through the plane </a:t>
            </a:r>
            <a:r>
              <a:rPr lang="en-US" sz="1800" dirty="0">
                <a:cs typeface="Arial" charset="0"/>
              </a:rPr>
              <a:t>leaves a</a:t>
            </a:r>
            <a:r>
              <a:rPr lang="en-US" sz="1800" dirty="0" smtClean="0">
                <a:cs typeface="Arial" charset="0"/>
              </a:rPr>
              <a:t> letter </a:t>
            </a:r>
            <a:r>
              <a:rPr lang="en-US" sz="1800" dirty="0">
                <a:cs typeface="Arial" charset="0"/>
              </a:rPr>
              <a:t>indistinguishable from itself before the </a:t>
            </a:r>
            <a:r>
              <a:rPr lang="en-US" sz="1800" dirty="0" smtClean="0">
                <a:cs typeface="Arial" charset="0"/>
              </a:rPr>
              <a:t>reflection</a:t>
            </a:r>
            <a:r>
              <a:rPr lang="en-US" sz="1800" dirty="0">
                <a:cs typeface="Arial" charset="0"/>
              </a:rPr>
              <a:t>.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1091003" y="4512399"/>
            <a:ext cx="6580049" cy="1463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438400" y="5439577"/>
            <a:ext cx="4085693" cy="1463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" y="68517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5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66800" y="3581400"/>
            <a:ext cx="7010400" cy="188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A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    H     </a:t>
            </a: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I    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M     O     </a:t>
            </a: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T     U     V     W     X    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Y</a:t>
            </a:r>
            <a:endParaRPr lang="en-US" sz="40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559019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Plane of Symmetry: Vertical</a:t>
            </a:r>
            <a:endParaRPr lang="en-US" sz="3200" b="1" dirty="0"/>
          </a:p>
        </p:txBody>
      </p:sp>
      <p:sp>
        <p:nvSpPr>
          <p:cNvPr id="23" name="Rectangle 22"/>
          <p:cNvSpPr/>
          <p:nvPr/>
        </p:nvSpPr>
        <p:spPr>
          <a:xfrm>
            <a:off x="457200" y="1371600"/>
            <a:ext cx="8229600" cy="173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800" dirty="0" smtClean="0">
                <a:cs typeface="Arial" charset="0"/>
              </a:rPr>
              <a:t>11 letters </a:t>
            </a:r>
            <a:r>
              <a:rPr lang="en-US" sz="1800" dirty="0">
                <a:cs typeface="Arial" charset="0"/>
              </a:rPr>
              <a:t>are symmetrical </a:t>
            </a:r>
            <a:r>
              <a:rPr lang="en-US" sz="1800" dirty="0" smtClean="0">
                <a:cs typeface="Arial" charset="0"/>
              </a:rPr>
              <a:t>across </a:t>
            </a:r>
            <a:r>
              <a:rPr lang="en-US" sz="1800" dirty="0">
                <a:cs typeface="Arial" charset="0"/>
              </a:rPr>
              <a:t>a </a:t>
            </a:r>
            <a:r>
              <a:rPr lang="en-US" sz="1800" dirty="0" smtClean="0">
                <a:cs typeface="Arial" charset="0"/>
              </a:rPr>
              <a:t>vertical plane </a:t>
            </a:r>
            <a:r>
              <a:rPr lang="en-US" sz="1800" dirty="0">
                <a:cs typeface="Arial" charset="0"/>
              </a:rPr>
              <a:t>perpendicular to the plane of the </a:t>
            </a:r>
            <a:r>
              <a:rPr lang="en-US" sz="1800" dirty="0" smtClean="0">
                <a:cs typeface="Arial" charset="0"/>
              </a:rPr>
              <a:t>letter.</a:t>
            </a:r>
            <a:endParaRPr lang="en-US" sz="18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800" dirty="0" smtClean="0">
                <a:cs typeface="Arial" charset="0"/>
              </a:rPr>
              <a:t>Reflection through the plane </a:t>
            </a:r>
            <a:r>
              <a:rPr lang="en-US" sz="1800" dirty="0">
                <a:cs typeface="Arial" charset="0"/>
              </a:rPr>
              <a:t>leaves the object indistinguishable from itself before the </a:t>
            </a:r>
            <a:r>
              <a:rPr lang="en-US" sz="1800" dirty="0" smtClean="0">
                <a:cs typeface="Arial" charset="0"/>
              </a:rPr>
              <a:t>reflection</a:t>
            </a:r>
            <a:r>
              <a:rPr lang="en-US" sz="1800" dirty="0">
                <a:cs typeface="Arial" charset="0"/>
              </a:rPr>
              <a:t>.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16200000" flipH="1" flipV="1">
            <a:off x="6039306" y="4161702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 flipV="1">
            <a:off x="4737427" y="4161702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 flipV="1">
            <a:off x="3551721" y="4161702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 flipV="1">
            <a:off x="2399595" y="4161702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 flipV="1">
            <a:off x="1141521" y="4161702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 flipV="1">
            <a:off x="7282874" y="4176875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 flipV="1">
            <a:off x="1669990" y="5118427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 flipV="1">
            <a:off x="2921585" y="5118427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 flipV="1">
            <a:off x="4216985" y="5123675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 flipV="1">
            <a:off x="5525343" y="5097755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 flipV="1">
            <a:off x="6762432" y="5110715"/>
            <a:ext cx="734847" cy="1099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00" y="68517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3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66800" y="2679960"/>
            <a:ext cx="6553200" cy="96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B     </a:t>
            </a: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C     D     E    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H</a:t>
            </a:r>
            <a:endParaRPr lang="en-US" sz="40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75282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Use of Symmetry to Generate Letters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1575031" y="3304475"/>
            <a:ext cx="557822" cy="41636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19400" y="3317435"/>
            <a:ext cx="557822" cy="41636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90378" y="3315480"/>
            <a:ext cx="557822" cy="41636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09578" y="3307440"/>
            <a:ext cx="557822" cy="41636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28778" y="3302520"/>
            <a:ext cx="557822" cy="41636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686800" cy="4134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Symmetry operations can be used to generate a letter from the unique part of itself.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This unique part contains all of the essential information about the shape of the letter.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Crystallographers call this small part the </a:t>
            </a:r>
            <a:r>
              <a:rPr lang="en-US" sz="1600" i="1" dirty="0" smtClean="0">
                <a:cs typeface="Arial" charset="0"/>
              </a:rPr>
              <a:t>asymmetric unit</a:t>
            </a:r>
            <a:r>
              <a:rPr lang="en-US" sz="1600" dirty="0" smtClean="0">
                <a:cs typeface="Arial" charset="0"/>
              </a:rPr>
              <a:t>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</a:t>
            </a:r>
            <a:r>
              <a:rPr lang="en-US" sz="1600" i="1" dirty="0" smtClean="0">
                <a:cs typeface="Arial" charset="0"/>
              </a:rPr>
              <a:t>asymmetric units</a:t>
            </a:r>
            <a:r>
              <a:rPr lang="en-US" sz="1600" dirty="0" smtClean="0">
                <a:cs typeface="Arial" charset="0"/>
              </a:rPr>
              <a:t> of five letters with a horizontal mirror plane are shown below.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Reflection of the asymmetric unit across a horizontal mirror plane, or rotation about a horizontal axis in the plane, gives the complete letter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All the essential information is contained within the asymmetric unit.</a:t>
            </a:r>
            <a:endParaRPr lang="en-US" sz="1600" dirty="0">
              <a:cs typeface="Arial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066800" y="4114800"/>
            <a:ext cx="6553200" cy="96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B     </a:t>
            </a:r>
            <a:r>
              <a:rPr lang="en-US" sz="4000" dirty="0">
                <a:solidFill>
                  <a:schemeClr val="accent2"/>
                </a:solidFill>
                <a:latin typeface="Arial Black"/>
                <a:cs typeface="Arial Black"/>
              </a:rPr>
              <a:t>C     D     E     </a:t>
            </a:r>
            <a:r>
              <a:rPr lang="en-US" sz="4000" dirty="0" smtClean="0">
                <a:solidFill>
                  <a:schemeClr val="accent2"/>
                </a:solidFill>
                <a:latin typeface="Arial Black"/>
                <a:cs typeface="Arial Black"/>
              </a:rPr>
              <a:t>H</a:t>
            </a:r>
            <a:endParaRPr lang="en-US" sz="40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75031" y="4739315"/>
            <a:ext cx="557822" cy="416365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19400" y="4752275"/>
            <a:ext cx="557822" cy="416365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090378" y="4750320"/>
            <a:ext cx="557822" cy="416365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309578" y="4742280"/>
            <a:ext cx="557822" cy="416365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28778" y="4737360"/>
            <a:ext cx="557822" cy="416365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1016351" y="4722937"/>
            <a:ext cx="6580049" cy="1463"/>
          </a:xfrm>
          <a:prstGeom prst="line">
            <a:avLst/>
          </a:prstGeom>
          <a:ln>
            <a:solidFill>
              <a:srgbClr val="C8C24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91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76200"/>
            <a:ext cx="2617788" cy="708025"/>
          </a:xfrm>
          <a:prstGeom prst="rect">
            <a:avLst/>
          </a:prstGeom>
          <a:noFill/>
          <a:ln>
            <a:noFill/>
          </a:ln>
          <a:effectLst>
            <a:outerShdw blurRad="63500" dist="38100" dir="13200000" algn="br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i="1" dirty="0">
                <a:solidFill>
                  <a:schemeClr val="bg1"/>
                </a:solidFill>
                <a:ea typeface="+mn-ea"/>
                <a:cs typeface="+mn-cs"/>
              </a:rPr>
              <a:t>Symmetry</a:t>
            </a:r>
          </a:p>
        </p:txBody>
      </p:sp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2374900" y="1752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914400"/>
            <a:ext cx="8915400" cy="152400"/>
          </a:xfrm>
          <a:prstGeom prst="rect">
            <a:avLst/>
          </a:prstGeom>
          <a:gradFill>
            <a:gsLst>
              <a:gs pos="29000">
                <a:schemeClr val="accent2">
                  <a:lumMod val="60000"/>
                  <a:lumOff val="40000"/>
                  <a:alpha val="22000"/>
                </a:schemeClr>
              </a:gs>
              <a:gs pos="73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7" name="TextBox 1"/>
          <p:cNvSpPr txBox="1">
            <a:spLocks noChangeArrowheads="1"/>
          </p:cNvSpPr>
          <p:nvPr/>
        </p:nvSpPr>
        <p:spPr bwMode="auto">
          <a:xfrm>
            <a:off x="660400" y="304800"/>
            <a:ext cx="75282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Use of Symmetry to Generate Letters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8686800" cy="4134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Symmetry can be used to generate a letter from the unique part of itself.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This unique part contains all of the essential information about the shape of the letter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Crystallographers call this small part the </a:t>
            </a:r>
            <a:r>
              <a:rPr lang="en-US" sz="1600" i="1" dirty="0" smtClean="0">
                <a:cs typeface="Arial" charset="0"/>
              </a:rPr>
              <a:t>asymmetric unit</a:t>
            </a:r>
            <a:r>
              <a:rPr lang="en-US" sz="1600" dirty="0" smtClean="0">
                <a:cs typeface="Arial" charset="0"/>
              </a:rPr>
              <a:t>.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The </a:t>
            </a:r>
            <a:r>
              <a:rPr lang="en-US" sz="1600" i="1" dirty="0" smtClean="0">
                <a:cs typeface="Arial" charset="0"/>
              </a:rPr>
              <a:t>asymmetric units</a:t>
            </a:r>
            <a:r>
              <a:rPr lang="en-US" sz="1600" dirty="0" smtClean="0">
                <a:cs typeface="Arial" charset="0"/>
              </a:rPr>
              <a:t> of six letters with a vertical mirror plane are shown below.</a:t>
            </a:r>
          </a:p>
          <a:p>
            <a:pPr>
              <a:lnSpc>
                <a:spcPct val="150000"/>
              </a:lnSpc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Reflection of the asymmetric unit through a vertical plane, or rotation through a vertical axis in the plane of the letter, gives the complete letter:</a:t>
            </a: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endParaRPr lang="en-US" sz="1600" dirty="0" smtClean="0">
              <a:cs typeface="Arial" charset="0"/>
            </a:endParaRPr>
          </a:p>
          <a:p>
            <a:pPr marL="230188" indent="-230188">
              <a:lnSpc>
                <a:spcPct val="150000"/>
              </a:lnSpc>
              <a:buFont typeface="Wingdings" charset="0"/>
              <a:buChar char="§"/>
              <a:defRPr/>
            </a:pPr>
            <a:r>
              <a:rPr lang="en-US" sz="1600" dirty="0" smtClean="0">
                <a:cs typeface="Arial" charset="0"/>
              </a:rPr>
              <a:t>All the essential information is contained within the asymmetric unit.</a:t>
            </a:r>
            <a:endParaRPr lang="en-US" sz="1600" dirty="0">
              <a:cs typeface="Arial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181874" y="4365960"/>
            <a:ext cx="6553200" cy="78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A   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 I      M     </a:t>
            </a: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O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    T</a:t>
            </a:r>
            <a:endParaRPr lang="en-US" sz="32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6200000" flipH="1" flipV="1">
            <a:off x="6779152" y="4851359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 flipV="1">
            <a:off x="5655589" y="4851359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 flipV="1">
            <a:off x="4613157" y="4851359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 flipV="1">
            <a:off x="3526920" y="4851359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 flipV="1">
            <a:off x="2602210" y="4851359"/>
            <a:ext cx="552102" cy="109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 flipV="1">
            <a:off x="1597552" y="4851304"/>
            <a:ext cx="552102" cy="1209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86310" y="4562160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896347" y="4575120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818027" y="4577075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903463" y="4594560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943600" y="4572000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068711" y="4568880"/>
            <a:ext cx="329969" cy="594685"/>
          </a:xfrm>
          <a:prstGeom prst="rect">
            <a:avLst/>
          </a:prstGeom>
          <a:solidFill>
            <a:srgbClr val="FFFFFF">
              <a:alpha val="49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186805" y="2836885"/>
            <a:ext cx="6553200" cy="78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A   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H     I      M     </a:t>
            </a:r>
            <a:r>
              <a:rPr lang="en-US" sz="3200" dirty="0">
                <a:solidFill>
                  <a:schemeClr val="accent2"/>
                </a:solidFill>
                <a:latin typeface="Arial Black"/>
                <a:cs typeface="Arial Black"/>
              </a:rPr>
              <a:t>O  </a:t>
            </a:r>
            <a:r>
              <a:rPr lang="en-US" sz="3200" dirty="0" smtClean="0">
                <a:solidFill>
                  <a:schemeClr val="accent2"/>
                </a:solidFill>
                <a:latin typeface="Arial Black"/>
                <a:cs typeface="Arial Black"/>
              </a:rPr>
              <a:t>    T</a:t>
            </a:r>
            <a:endParaRPr lang="en-US" sz="3200" dirty="0">
              <a:solidFill>
                <a:schemeClr val="accent2"/>
              </a:solidFill>
              <a:latin typeface="Arial Black"/>
              <a:cs typeface="Arial Black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78283" y="3033085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888320" y="3046045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810000" y="3048000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895436" y="3065485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935573" y="3042925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060684" y="3039805"/>
            <a:ext cx="329969" cy="5946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-76200" y="6699316"/>
            <a:ext cx="3683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C. Y. Jones, Columbia University, January 2014, 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www.solidstatechemistry.org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4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19354</TotalTime>
  <Words>1190</Words>
  <Application>Microsoft Macintosh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Hamilton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Hamilton College</dc:creator>
  <cp:lastModifiedBy>Camille Jones</cp:lastModifiedBy>
  <cp:revision>460</cp:revision>
  <dcterms:created xsi:type="dcterms:W3CDTF">2008-01-23T00:02:24Z</dcterms:created>
  <dcterms:modified xsi:type="dcterms:W3CDTF">2014-01-29T19:26:40Z</dcterms:modified>
</cp:coreProperties>
</file>