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57"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974651-C18C-F248-95B9-86E1B03BF552}"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16383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74651-C18C-F248-95B9-86E1B03BF552}"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409564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74651-C18C-F248-95B9-86E1B03BF552}"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297626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74651-C18C-F248-95B9-86E1B03BF552}"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80571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974651-C18C-F248-95B9-86E1B03BF552}"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15671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974651-C18C-F248-95B9-86E1B03BF552}" type="datetimeFigureOut">
              <a:rPr lang="en-US" smtClean="0"/>
              <a:t>5/5/11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195581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974651-C18C-F248-95B9-86E1B03BF552}" type="datetimeFigureOut">
              <a:rPr lang="en-US" smtClean="0"/>
              <a:t>5/5/11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216412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974651-C18C-F248-95B9-86E1B03BF552}" type="datetimeFigureOut">
              <a:rPr lang="en-US" smtClean="0"/>
              <a:t>5/5/11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357942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74651-C18C-F248-95B9-86E1B03BF552}" type="datetimeFigureOut">
              <a:rPr lang="en-US" smtClean="0"/>
              <a:t>5/5/11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293046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74651-C18C-F248-95B9-86E1B03BF552}" type="datetimeFigureOut">
              <a:rPr lang="en-US" smtClean="0"/>
              <a:t>5/5/11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65334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74651-C18C-F248-95B9-86E1B03BF552}" type="datetimeFigureOut">
              <a:rPr lang="en-US" smtClean="0"/>
              <a:t>5/5/11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F04F-B782-CA4E-92C7-80EF9647C4C3}" type="slidenum">
              <a:rPr lang="en-US" smtClean="0"/>
              <a:t>‹#›</a:t>
            </a:fld>
            <a:endParaRPr lang="en-US"/>
          </a:p>
        </p:txBody>
      </p:sp>
    </p:spTree>
    <p:extLst>
      <p:ext uri="{BB962C8B-B14F-4D97-AF65-F5344CB8AC3E}">
        <p14:creationId xmlns:p14="http://schemas.microsoft.com/office/powerpoint/2010/main" val="991791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74651-C18C-F248-95B9-86E1B03BF552}" type="datetimeFigureOut">
              <a:rPr lang="en-US" smtClean="0"/>
              <a:t>5/5/11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6F04F-B782-CA4E-92C7-80EF9647C4C3}" type="slidenum">
              <a:rPr lang="en-US" smtClean="0"/>
              <a:t>‹#›</a:t>
            </a:fld>
            <a:endParaRPr lang="en-US"/>
          </a:p>
        </p:txBody>
      </p:sp>
    </p:spTree>
    <p:extLst>
      <p:ext uri="{BB962C8B-B14F-4D97-AF65-F5344CB8AC3E}">
        <p14:creationId xmlns:p14="http://schemas.microsoft.com/office/powerpoint/2010/main" val="252321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sz="6000" dirty="0" smtClean="0"/>
              <a:t>Crystal Jars</a:t>
            </a:r>
            <a:endParaRPr lang="en-US" sz="6000" dirty="0"/>
          </a:p>
        </p:txBody>
      </p:sp>
      <p:sp>
        <p:nvSpPr>
          <p:cNvPr id="3" name="Subtitle 2"/>
          <p:cNvSpPr>
            <a:spLocks noGrp="1"/>
          </p:cNvSpPr>
          <p:nvPr>
            <p:ph type="subTitle" idx="1"/>
          </p:nvPr>
        </p:nvSpPr>
        <p:spPr>
          <a:xfrm>
            <a:off x="1532373" y="3009900"/>
            <a:ext cx="6400800" cy="1752600"/>
          </a:xfrm>
        </p:spPr>
        <p:txBody>
          <a:bodyPr>
            <a:normAutofit fontScale="92500" lnSpcReduction="20000"/>
          </a:bodyPr>
          <a:lstStyle/>
          <a:p>
            <a:r>
              <a:rPr lang="en-US" dirty="0" smtClean="0">
                <a:solidFill>
                  <a:schemeClr val="tx1"/>
                </a:solidFill>
              </a:rPr>
              <a:t>Claudia Rawn, Michelle Everett, and Marybeth Parker</a:t>
            </a:r>
          </a:p>
          <a:p>
            <a:endParaRPr lang="en-US" dirty="0">
              <a:solidFill>
                <a:schemeClr val="tx1"/>
              </a:solidFill>
            </a:endParaRPr>
          </a:p>
          <a:p>
            <a:r>
              <a:rPr lang="en-US" dirty="0" smtClean="0">
                <a:solidFill>
                  <a:srgbClr val="FF6600"/>
                </a:solidFill>
              </a:rPr>
              <a:t>University of Tennessee, Knoxville</a:t>
            </a:r>
            <a:endParaRPr lang="en-US" dirty="0">
              <a:solidFill>
                <a:srgbClr val="FF6600"/>
              </a:solidFill>
            </a:endParaRPr>
          </a:p>
        </p:txBody>
      </p:sp>
    </p:spTree>
    <p:extLst>
      <p:ext uri="{BB962C8B-B14F-4D97-AF65-F5344CB8AC3E}">
        <p14:creationId xmlns:p14="http://schemas.microsoft.com/office/powerpoint/2010/main" val="2940122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lstStyle/>
          <a:p>
            <a:r>
              <a:rPr lang="en-US" dirty="0" smtClean="0"/>
              <a:t>History</a:t>
            </a:r>
            <a:endParaRPr lang="en-US" dirty="0"/>
          </a:p>
        </p:txBody>
      </p:sp>
      <p:sp>
        <p:nvSpPr>
          <p:cNvPr id="3" name="Content Placeholder 2"/>
          <p:cNvSpPr>
            <a:spLocks noGrp="1"/>
          </p:cNvSpPr>
          <p:nvPr>
            <p:ph idx="1"/>
          </p:nvPr>
        </p:nvSpPr>
        <p:spPr>
          <a:xfrm>
            <a:off x="457200" y="965144"/>
            <a:ext cx="4864100" cy="4683341"/>
          </a:xfrm>
        </p:spPr>
        <p:txBody>
          <a:bodyPr>
            <a:normAutofit fontScale="92500" lnSpcReduction="20000"/>
          </a:bodyPr>
          <a:lstStyle/>
          <a:p>
            <a:r>
              <a:rPr lang="en-US" dirty="0" smtClean="0"/>
              <a:t>Last Summer during the </a:t>
            </a:r>
            <a:r>
              <a:rPr lang="en-US" dirty="0" err="1" smtClean="0"/>
              <a:t>USNCCr</a:t>
            </a:r>
            <a:r>
              <a:rPr lang="en-US" dirty="0" smtClean="0"/>
              <a:t> meeting there was a discussion of making a crystal ball kit similar to the Corrosion toolkit  (</a:t>
            </a:r>
            <a:r>
              <a:rPr lang="en-US" dirty="0" err="1" smtClean="0"/>
              <a:t>cKit</a:t>
            </a:r>
            <a:r>
              <a:rPr lang="en-US" dirty="0" smtClean="0"/>
              <a:t>) distributed by the NACE Foundation.  </a:t>
            </a:r>
          </a:p>
          <a:p>
            <a:r>
              <a:rPr lang="en-US" dirty="0" smtClean="0"/>
              <a:t>The </a:t>
            </a:r>
            <a:r>
              <a:rPr lang="en-US" dirty="0" err="1" smtClean="0"/>
              <a:t>cKits</a:t>
            </a:r>
            <a:r>
              <a:rPr lang="en-US" dirty="0" smtClean="0"/>
              <a:t> are used in the week long Materials Camps for Teachers co-sponsored by the ASM Materials Education Foundation.</a:t>
            </a:r>
          </a:p>
          <a:p>
            <a:pPr marL="0" indent="0">
              <a:buNone/>
            </a:pPr>
            <a:endParaRPr lang="en-US" dirty="0"/>
          </a:p>
        </p:txBody>
      </p:sp>
      <p:pic>
        <p:nvPicPr>
          <p:cNvPr id="4" name="Picture 3" descr="cKit_students_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300" y="1265960"/>
            <a:ext cx="3365500" cy="3810000"/>
          </a:xfrm>
          <a:prstGeom prst="rect">
            <a:avLst/>
          </a:prstGeom>
        </p:spPr>
      </p:pic>
      <p:pic>
        <p:nvPicPr>
          <p:cNvPr id="5" name="Picture 4"/>
          <p:cNvPicPr>
            <a:picLocks noChangeAspect="1"/>
          </p:cNvPicPr>
          <p:nvPr/>
        </p:nvPicPr>
        <p:blipFill>
          <a:blip r:embed="rId3"/>
          <a:stretch>
            <a:fillRect/>
          </a:stretch>
        </p:blipFill>
        <p:spPr>
          <a:xfrm>
            <a:off x="5827078" y="5075960"/>
            <a:ext cx="2235200" cy="1358900"/>
          </a:xfrm>
          <a:prstGeom prst="rect">
            <a:avLst/>
          </a:prstGeom>
        </p:spPr>
      </p:pic>
      <p:pic>
        <p:nvPicPr>
          <p:cNvPr id="6" name="Picture 5"/>
          <p:cNvPicPr>
            <a:picLocks noChangeAspect="1"/>
          </p:cNvPicPr>
          <p:nvPr/>
        </p:nvPicPr>
        <p:blipFill>
          <a:blip r:embed="rId4"/>
          <a:stretch>
            <a:fillRect/>
          </a:stretch>
        </p:blipFill>
        <p:spPr>
          <a:xfrm>
            <a:off x="2707177" y="5621396"/>
            <a:ext cx="2159000" cy="952500"/>
          </a:xfrm>
          <a:prstGeom prst="rect">
            <a:avLst/>
          </a:prstGeom>
        </p:spPr>
      </p:pic>
    </p:spTree>
    <p:extLst>
      <p:ext uri="{BB962C8B-B14F-4D97-AF65-F5344CB8AC3E}">
        <p14:creationId xmlns:p14="http://schemas.microsoft.com/office/powerpoint/2010/main" val="7572932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Jars – Prototype 1</a:t>
            </a:r>
            <a:endParaRPr lang="en-US" dirty="0"/>
          </a:p>
        </p:txBody>
      </p:sp>
      <p:pic>
        <p:nvPicPr>
          <p:cNvPr id="4" name="Picture 3" descr="IMG_4588.JPG"/>
          <p:cNvPicPr>
            <a:picLocks noChangeAspect="1"/>
          </p:cNvPicPr>
          <p:nvPr/>
        </p:nvPicPr>
        <p:blipFill rotWithShape="1">
          <a:blip r:embed="rId2">
            <a:extLst>
              <a:ext uri="{28A0092B-C50C-407E-A947-70E740481C1C}">
                <a14:useLocalDpi xmlns:a14="http://schemas.microsoft.com/office/drawing/2010/main" val="0"/>
              </a:ext>
            </a:extLst>
          </a:blip>
          <a:srcRect l="17060" t="26520"/>
          <a:stretch/>
        </p:blipFill>
        <p:spPr>
          <a:xfrm rot="5400000">
            <a:off x="-265919" y="2162856"/>
            <a:ext cx="5226423" cy="3472713"/>
          </a:xfrm>
          <a:prstGeom prst="rect">
            <a:avLst/>
          </a:prstGeom>
        </p:spPr>
      </p:pic>
      <p:pic>
        <p:nvPicPr>
          <p:cNvPr id="5" name="Picture 4" descr="IMG_4590.JPG"/>
          <p:cNvPicPr>
            <a:picLocks noChangeAspect="1"/>
          </p:cNvPicPr>
          <p:nvPr/>
        </p:nvPicPr>
        <p:blipFill rotWithShape="1">
          <a:blip r:embed="rId3">
            <a:extLst>
              <a:ext uri="{28A0092B-C50C-407E-A947-70E740481C1C}">
                <a14:useLocalDpi xmlns:a14="http://schemas.microsoft.com/office/drawing/2010/main" val="0"/>
              </a:ext>
            </a:extLst>
          </a:blip>
          <a:srcRect l="13134" t="4562"/>
          <a:stretch/>
        </p:blipFill>
        <p:spPr>
          <a:xfrm>
            <a:off x="4253184" y="1318151"/>
            <a:ext cx="4567074" cy="3763360"/>
          </a:xfrm>
          <a:prstGeom prst="rect">
            <a:avLst/>
          </a:prstGeom>
        </p:spPr>
      </p:pic>
      <p:sp>
        <p:nvSpPr>
          <p:cNvPr id="6" name="TextBox 5"/>
          <p:cNvSpPr txBox="1"/>
          <p:nvPr/>
        </p:nvSpPr>
        <p:spPr>
          <a:xfrm>
            <a:off x="4336466" y="5281033"/>
            <a:ext cx="4485886" cy="1200328"/>
          </a:xfrm>
          <a:prstGeom prst="rect">
            <a:avLst/>
          </a:prstGeom>
          <a:noFill/>
        </p:spPr>
        <p:txBody>
          <a:bodyPr wrap="square" rtlCol="0">
            <a:spAutoFit/>
          </a:bodyPr>
          <a:lstStyle/>
          <a:p>
            <a:r>
              <a:rPr lang="en-US" sz="2400" dirty="0" smtClean="0"/>
              <a:t>Contents:  Mason jar, ½ cup Borax, two pipe cleaners, popsicle stick, 18 inches of dental floss</a:t>
            </a:r>
            <a:endParaRPr lang="en-US" sz="2400" dirty="0"/>
          </a:p>
        </p:txBody>
      </p:sp>
    </p:spTree>
    <p:extLst>
      <p:ext uri="{BB962C8B-B14F-4D97-AF65-F5344CB8AC3E}">
        <p14:creationId xmlns:p14="http://schemas.microsoft.com/office/powerpoint/2010/main" val="3848934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5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7333" y="1877732"/>
            <a:ext cx="4679448" cy="3509586"/>
          </a:xfrm>
          <a:prstGeom prst="rect">
            <a:avLst/>
          </a:prstGeom>
        </p:spPr>
      </p:pic>
      <p:pic>
        <p:nvPicPr>
          <p:cNvPr id="5" name="Picture 4" descr="IMG_4595.JPG"/>
          <p:cNvPicPr>
            <a:picLocks noChangeAspect="1"/>
          </p:cNvPicPr>
          <p:nvPr/>
        </p:nvPicPr>
        <p:blipFill rotWithShape="1">
          <a:blip r:embed="rId3">
            <a:extLst>
              <a:ext uri="{28A0092B-C50C-407E-A947-70E740481C1C}">
                <a14:useLocalDpi xmlns:a14="http://schemas.microsoft.com/office/drawing/2010/main" val="0"/>
              </a:ext>
            </a:extLst>
          </a:blip>
          <a:srcRect l="4646" r="18470"/>
          <a:stretch/>
        </p:blipFill>
        <p:spPr>
          <a:xfrm>
            <a:off x="4401016" y="1320203"/>
            <a:ext cx="4087156" cy="3986980"/>
          </a:xfrm>
          <a:prstGeom prst="rect">
            <a:avLst/>
          </a:prstGeom>
        </p:spPr>
      </p:pic>
      <p:sp>
        <p:nvSpPr>
          <p:cNvPr id="6" name="Title 5"/>
          <p:cNvSpPr>
            <a:spLocks noGrp="1"/>
          </p:cNvSpPr>
          <p:nvPr>
            <p:ph type="title"/>
          </p:nvPr>
        </p:nvSpPr>
        <p:spPr>
          <a:xfrm>
            <a:off x="457200" y="107518"/>
            <a:ext cx="8229600" cy="1143000"/>
          </a:xfrm>
        </p:spPr>
        <p:txBody>
          <a:bodyPr>
            <a:normAutofit/>
          </a:bodyPr>
          <a:lstStyle/>
          <a:p>
            <a:r>
              <a:rPr lang="en-US" sz="6000" dirty="0" smtClean="0"/>
              <a:t>Costs</a:t>
            </a:r>
            <a:endParaRPr lang="en-US" sz="6000" dirty="0"/>
          </a:p>
        </p:txBody>
      </p:sp>
      <p:sp>
        <p:nvSpPr>
          <p:cNvPr id="7" name="TextBox 6"/>
          <p:cNvSpPr txBox="1"/>
          <p:nvPr/>
        </p:nvSpPr>
        <p:spPr>
          <a:xfrm>
            <a:off x="3977438" y="5397817"/>
            <a:ext cx="5166562" cy="1200328"/>
          </a:xfrm>
          <a:prstGeom prst="rect">
            <a:avLst/>
          </a:prstGeom>
          <a:noFill/>
        </p:spPr>
        <p:txBody>
          <a:bodyPr wrap="square" rtlCol="0">
            <a:spAutoFit/>
          </a:bodyPr>
          <a:lstStyle/>
          <a:p>
            <a:r>
              <a:rPr lang="en-US" sz="2400" dirty="0" smtClean="0"/>
              <a:t>60 Crystal Jars for approximately $70</a:t>
            </a:r>
          </a:p>
          <a:p>
            <a:r>
              <a:rPr lang="en-US" sz="2400" dirty="0" smtClean="0"/>
              <a:t>All supplies purchased at the grocery store</a:t>
            </a:r>
            <a:endParaRPr lang="en-US" sz="2400" dirty="0"/>
          </a:p>
        </p:txBody>
      </p:sp>
    </p:spTree>
    <p:extLst>
      <p:ext uri="{BB962C8B-B14F-4D97-AF65-F5344CB8AC3E}">
        <p14:creationId xmlns:p14="http://schemas.microsoft.com/office/powerpoint/2010/main" val="3384492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Run 1</a:t>
            </a:r>
            <a:endParaRPr lang="en-US" dirty="0"/>
          </a:p>
        </p:txBody>
      </p:sp>
      <p:pic>
        <p:nvPicPr>
          <p:cNvPr id="3" name="Picture 2" descr="IMG_4596.JPG"/>
          <p:cNvPicPr>
            <a:picLocks noChangeAspect="1"/>
          </p:cNvPicPr>
          <p:nvPr/>
        </p:nvPicPr>
        <p:blipFill rotWithShape="1">
          <a:blip r:embed="rId2">
            <a:extLst>
              <a:ext uri="{28A0092B-C50C-407E-A947-70E740481C1C}">
                <a14:useLocalDpi xmlns:a14="http://schemas.microsoft.com/office/drawing/2010/main" val="0"/>
              </a:ext>
            </a:extLst>
          </a:blip>
          <a:srcRect l="8140" t="3396" r="14564"/>
          <a:stretch/>
        </p:blipFill>
        <p:spPr>
          <a:xfrm>
            <a:off x="326473" y="1838265"/>
            <a:ext cx="4057342" cy="3803152"/>
          </a:xfrm>
          <a:prstGeom prst="rect">
            <a:avLst/>
          </a:prstGeom>
        </p:spPr>
      </p:pic>
      <p:sp>
        <p:nvSpPr>
          <p:cNvPr id="4" name="TextBox 3"/>
          <p:cNvSpPr txBox="1"/>
          <p:nvPr/>
        </p:nvSpPr>
        <p:spPr>
          <a:xfrm>
            <a:off x="4534196" y="1838265"/>
            <a:ext cx="4609804" cy="4832093"/>
          </a:xfrm>
          <a:prstGeom prst="rect">
            <a:avLst/>
          </a:prstGeom>
          <a:noFill/>
        </p:spPr>
        <p:txBody>
          <a:bodyPr wrap="square" rtlCol="0">
            <a:spAutoFit/>
          </a:bodyPr>
          <a:lstStyle/>
          <a:p>
            <a:pPr marL="285750" indent="-285750">
              <a:buFont typeface="Arial"/>
              <a:buChar char="•"/>
            </a:pPr>
            <a:r>
              <a:rPr lang="en-US" sz="2800" dirty="0" smtClean="0"/>
              <a:t>Pre-prototype 1</a:t>
            </a:r>
          </a:p>
          <a:p>
            <a:pPr marL="285750" indent="-285750">
              <a:buFont typeface="Arial"/>
              <a:buChar char="•"/>
            </a:pPr>
            <a:r>
              <a:rPr lang="en-US" sz="2800" dirty="0" smtClean="0"/>
              <a:t>Materials Processing students were given a ½ cup of Borax and a pipe cleaner and asked to grow crystals</a:t>
            </a:r>
          </a:p>
          <a:p>
            <a:pPr marL="285750" indent="-285750">
              <a:buFont typeface="Arial"/>
              <a:buChar char="•"/>
            </a:pPr>
            <a:r>
              <a:rPr lang="en-US" sz="2800" dirty="0" smtClean="0"/>
              <a:t>Several students experimented with </a:t>
            </a:r>
            <a:r>
              <a:rPr lang="en-US" sz="2800" dirty="0" smtClean="0"/>
              <a:t>cooling </a:t>
            </a:r>
            <a:r>
              <a:rPr lang="en-US" sz="2800" dirty="0" smtClean="0"/>
              <a:t>rates (green tetrahedron placed in freezer) and stirring (purple blob used stirring rod)</a:t>
            </a:r>
          </a:p>
        </p:txBody>
      </p:sp>
    </p:spTree>
    <p:extLst>
      <p:ext uri="{BB962C8B-B14F-4D97-AF65-F5344CB8AC3E}">
        <p14:creationId xmlns:p14="http://schemas.microsoft.com/office/powerpoint/2010/main" val="3627193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51" y="274638"/>
            <a:ext cx="6209691" cy="1143000"/>
          </a:xfrm>
        </p:spPr>
        <p:txBody>
          <a:bodyPr>
            <a:normAutofit fontScale="90000"/>
          </a:bodyPr>
          <a:lstStyle/>
          <a:p>
            <a:r>
              <a:rPr lang="en-US" dirty="0" smtClean="0"/>
              <a:t>Trial Run 2 – Gadget Girls Adventures in STEM</a:t>
            </a:r>
            <a:br>
              <a:rPr lang="en-US" dirty="0" smtClean="0"/>
            </a:br>
            <a:endParaRPr lang="en-US" dirty="0"/>
          </a:p>
        </p:txBody>
      </p:sp>
      <p:pic>
        <p:nvPicPr>
          <p:cNvPr id="3" name="Picture 2" descr="IMG_4606.JPG"/>
          <p:cNvPicPr>
            <a:picLocks noChangeAspect="1"/>
          </p:cNvPicPr>
          <p:nvPr/>
        </p:nvPicPr>
        <p:blipFill rotWithShape="1">
          <a:blip r:embed="rId2">
            <a:extLst>
              <a:ext uri="{28A0092B-C50C-407E-A947-70E740481C1C}">
                <a14:useLocalDpi xmlns:a14="http://schemas.microsoft.com/office/drawing/2010/main" val="0"/>
              </a:ext>
            </a:extLst>
          </a:blip>
          <a:srcRect l="15831"/>
          <a:stretch/>
        </p:blipFill>
        <p:spPr>
          <a:xfrm rot="5400000">
            <a:off x="226962" y="1474073"/>
            <a:ext cx="4227067" cy="3766592"/>
          </a:xfrm>
          <a:prstGeom prst="rect">
            <a:avLst/>
          </a:prstGeom>
        </p:spPr>
      </p:pic>
      <p:pic>
        <p:nvPicPr>
          <p:cNvPr id="5" name="Picture 4" descr="gg_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361" y="130495"/>
            <a:ext cx="1574823" cy="1574823"/>
          </a:xfrm>
          <a:prstGeom prst="rect">
            <a:avLst/>
          </a:prstGeom>
        </p:spPr>
      </p:pic>
      <p:sp>
        <p:nvSpPr>
          <p:cNvPr id="6" name="TextBox 5"/>
          <p:cNvSpPr txBox="1"/>
          <p:nvPr/>
        </p:nvSpPr>
        <p:spPr>
          <a:xfrm>
            <a:off x="4461303" y="1585954"/>
            <a:ext cx="4511430" cy="5170645"/>
          </a:xfrm>
          <a:prstGeom prst="rect">
            <a:avLst/>
          </a:prstGeom>
          <a:noFill/>
        </p:spPr>
        <p:txBody>
          <a:bodyPr wrap="square" rtlCol="0">
            <a:spAutoFit/>
          </a:bodyPr>
          <a:lstStyle/>
          <a:p>
            <a:r>
              <a:rPr lang="en-US" sz="2200" dirty="0" smtClean="0"/>
              <a:t>A collaborative effort between the Girl Scout Council of the Southern Appalachians and the University of Tennessee, Knoxville </a:t>
            </a:r>
          </a:p>
          <a:p>
            <a:endParaRPr lang="en-US" sz="2200" dirty="0"/>
          </a:p>
          <a:p>
            <a:r>
              <a:rPr lang="en-US" sz="2200" dirty="0" smtClean="0"/>
              <a:t>Attracted more that 150 middle school girls from southwest Virginia, eastern Tennessee, and northern Georgia – each girl that attended our session received a crystal jar to take home</a:t>
            </a:r>
          </a:p>
          <a:p>
            <a:endParaRPr lang="en-US" sz="2200" dirty="0"/>
          </a:p>
          <a:p>
            <a:r>
              <a:rPr lang="en-US" sz="2200" dirty="0" smtClean="0"/>
              <a:t>14 STEM activities and growing crystals using Borax was among the activities they enjoyed the most</a:t>
            </a:r>
            <a:endParaRPr lang="en-US" sz="2200" dirty="0"/>
          </a:p>
        </p:txBody>
      </p:sp>
      <p:pic>
        <p:nvPicPr>
          <p:cNvPr id="8" name="Picture 7" descr="Borax - Na2B4O5(OH)4.8H2O.jpg"/>
          <p:cNvPicPr>
            <a:picLocks noChangeAspect="1"/>
          </p:cNvPicPr>
          <p:nvPr/>
        </p:nvPicPr>
        <p:blipFill rotWithShape="1">
          <a:blip r:embed="rId4">
            <a:extLst>
              <a:ext uri="{28A0092B-C50C-407E-A947-70E740481C1C}">
                <a14:useLocalDpi xmlns:a14="http://schemas.microsoft.com/office/drawing/2010/main" val="0"/>
              </a:ext>
            </a:extLst>
          </a:blip>
          <a:srcRect l="33098" t="26407" r="7086"/>
          <a:stretch/>
        </p:blipFill>
        <p:spPr>
          <a:xfrm>
            <a:off x="163213" y="4856205"/>
            <a:ext cx="1950795" cy="1894670"/>
          </a:xfrm>
          <a:prstGeom prst="rect">
            <a:avLst/>
          </a:prstGeom>
        </p:spPr>
      </p:pic>
    </p:spTree>
    <p:extLst>
      <p:ext uri="{BB962C8B-B14F-4D97-AF65-F5344CB8AC3E}">
        <p14:creationId xmlns:p14="http://schemas.microsoft.com/office/powerpoint/2010/main" val="27106885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Content Placeholder 2"/>
          <p:cNvSpPr>
            <a:spLocks noGrp="1"/>
          </p:cNvSpPr>
          <p:nvPr>
            <p:ph idx="1"/>
          </p:nvPr>
        </p:nvSpPr>
        <p:spPr>
          <a:xfrm>
            <a:off x="457200" y="1203231"/>
            <a:ext cx="5741839" cy="5397829"/>
          </a:xfrm>
        </p:spPr>
        <p:txBody>
          <a:bodyPr>
            <a:normAutofit fontScale="85000" lnSpcReduction="10000"/>
          </a:bodyPr>
          <a:lstStyle/>
          <a:p>
            <a:pPr marL="0" indent="0">
              <a:buNone/>
            </a:pPr>
            <a:r>
              <a:rPr lang="en-US" sz="2000" dirty="0" smtClean="0"/>
              <a:t>Hi Claudia,</a:t>
            </a:r>
            <a:br>
              <a:rPr lang="en-US" sz="2000" dirty="0" smtClean="0"/>
            </a:br>
            <a:r>
              <a:rPr lang="en-US" sz="2000" dirty="0" smtClean="0"/>
              <a:t/>
            </a:r>
            <a:br>
              <a:rPr lang="en-US" sz="2000" dirty="0" smtClean="0"/>
            </a:br>
            <a:r>
              <a:rPr lang="en-US" sz="2000" dirty="0" smtClean="0"/>
              <a:t>Please find attached 2 </a:t>
            </a:r>
            <a:r>
              <a:rPr lang="en-US" sz="2000" dirty="0" err="1" smtClean="0"/>
              <a:t>pics</a:t>
            </a:r>
            <a:r>
              <a:rPr lang="en-US" sz="2000" dirty="0" smtClean="0"/>
              <a:t> of Natasha's borax crystals that she grew.  Rather than boil water on the stove in a kettle, she decided to use our electric teapot.  She placed the borax in the canning jar, brought the water to boil in the teapot, then poured boiling water into the jar and stirred it with a chopstick until the liquid was clear.  As you can see by the picture, she decided to use the wonderful shape of a circle again.  We were surprised and delighted to see one small crystal form on the end of the floss.  I suggested that this was probably due to the fact that there wasn't much wax on the cut end.  Natasha really enjoyed your presentation and thought it was great fun to bring a "science kit" home to be able to do it on her own. </a:t>
            </a:r>
            <a:br>
              <a:rPr lang="en-US" sz="2000" dirty="0" smtClean="0"/>
            </a:br>
            <a:r>
              <a:rPr lang="en-US" sz="2000" dirty="0" smtClean="0"/>
              <a:t/>
            </a:r>
            <a:br>
              <a:rPr lang="en-US" sz="2000" dirty="0" smtClean="0"/>
            </a:br>
            <a:r>
              <a:rPr lang="en-US" sz="2000" dirty="0" smtClean="0"/>
              <a:t>Thank you and your staff for taking time to spend the day opening the doors of science a little wider for girl scouts. </a:t>
            </a:r>
            <a:br>
              <a:rPr lang="en-US" sz="2000" dirty="0" smtClean="0"/>
            </a:br>
            <a:r>
              <a:rPr lang="en-US" sz="2000" dirty="0" smtClean="0"/>
              <a:t/>
            </a:r>
            <a:br>
              <a:rPr lang="en-US" sz="2000" dirty="0" smtClean="0"/>
            </a:br>
            <a:r>
              <a:rPr lang="en-US" sz="2000" dirty="0" smtClean="0"/>
              <a:t>Sincerely,</a:t>
            </a:r>
            <a:br>
              <a:rPr lang="en-US" sz="2000" dirty="0" smtClean="0"/>
            </a:br>
            <a:r>
              <a:rPr lang="en-US" sz="2000" dirty="0" smtClean="0"/>
              <a:t>Paige L. Long</a:t>
            </a:r>
            <a:endParaRPr lang="en-US" sz="2000" dirty="0"/>
          </a:p>
        </p:txBody>
      </p:sp>
      <p:pic>
        <p:nvPicPr>
          <p:cNvPr id="5" name="Picture 4" descr="IMG_1162.JPG"/>
          <p:cNvPicPr>
            <a:picLocks noChangeAspect="1"/>
          </p:cNvPicPr>
          <p:nvPr/>
        </p:nvPicPr>
        <p:blipFill rotWithShape="1">
          <a:blip r:embed="rId2">
            <a:extLst>
              <a:ext uri="{28A0092B-C50C-407E-A947-70E740481C1C}">
                <a14:useLocalDpi xmlns:a14="http://schemas.microsoft.com/office/drawing/2010/main" val="0"/>
              </a:ext>
            </a:extLst>
          </a:blip>
          <a:srcRect l="22420" r="6041"/>
          <a:stretch/>
        </p:blipFill>
        <p:spPr>
          <a:xfrm>
            <a:off x="6199039" y="2017988"/>
            <a:ext cx="2645788" cy="2773768"/>
          </a:xfrm>
          <a:prstGeom prst="rect">
            <a:avLst/>
          </a:prstGeom>
        </p:spPr>
      </p:pic>
    </p:spTree>
    <p:extLst>
      <p:ext uri="{BB962C8B-B14F-4D97-AF65-F5344CB8AC3E}">
        <p14:creationId xmlns:p14="http://schemas.microsoft.com/office/powerpoint/2010/main" val="94016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8697" cy="1143000"/>
          </a:xfrm>
        </p:spPr>
        <p:txBody>
          <a:bodyPr>
            <a:normAutofit fontScale="90000"/>
          </a:bodyPr>
          <a:lstStyle/>
          <a:p>
            <a:r>
              <a:rPr lang="en-US" dirty="0" smtClean="0"/>
              <a:t>ASM Foundation Student Chapter Grant</a:t>
            </a:r>
            <a:endParaRPr lang="en-US" dirty="0"/>
          </a:p>
        </p:txBody>
      </p:sp>
      <p:sp>
        <p:nvSpPr>
          <p:cNvPr id="3" name="Content Placeholder 2"/>
          <p:cNvSpPr>
            <a:spLocks noGrp="1"/>
          </p:cNvSpPr>
          <p:nvPr>
            <p:ph idx="1"/>
          </p:nvPr>
        </p:nvSpPr>
        <p:spPr>
          <a:xfrm>
            <a:off x="273401" y="1600200"/>
            <a:ext cx="4004103" cy="4750187"/>
          </a:xfrm>
        </p:spPr>
        <p:txBody>
          <a:bodyPr>
            <a:normAutofit fontScale="85000" lnSpcReduction="10000"/>
          </a:bodyPr>
          <a:lstStyle/>
          <a:p>
            <a:r>
              <a:rPr lang="en-US" dirty="0" smtClean="0"/>
              <a:t>Submitted in February 2011</a:t>
            </a:r>
          </a:p>
          <a:p>
            <a:r>
              <a:rPr lang="en-US" dirty="0" smtClean="0"/>
              <a:t>Notified in April 2011 that the UTK Crystal Ball Project was selected and awarded $800</a:t>
            </a:r>
          </a:p>
          <a:p>
            <a:r>
              <a:rPr lang="en-US" dirty="0" smtClean="0"/>
              <a:t>Kits to be distributed for Student and Teachers Materials Camps and to be used at local elementary and middle schools.</a:t>
            </a:r>
            <a:endParaRPr lang="en-US" dirty="0"/>
          </a:p>
        </p:txBody>
      </p:sp>
      <p:pic>
        <p:nvPicPr>
          <p:cNvPr id="8" name="Picture 7" descr="Marybe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928" y="1871677"/>
            <a:ext cx="4705654" cy="3716230"/>
          </a:xfrm>
          <a:prstGeom prst="rect">
            <a:avLst/>
          </a:prstGeom>
        </p:spPr>
      </p:pic>
    </p:spTree>
    <p:extLst>
      <p:ext uri="{BB962C8B-B14F-4D97-AF65-F5344CB8AC3E}">
        <p14:creationId xmlns:p14="http://schemas.microsoft.com/office/powerpoint/2010/main" val="233933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TotalTime>
  <Words>284</Words>
  <Application>Microsoft Macintosh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Crystal Jars</vt:lpstr>
      <vt:lpstr>History</vt:lpstr>
      <vt:lpstr>Crystal Jars – Prototype 1</vt:lpstr>
      <vt:lpstr>Costs</vt:lpstr>
      <vt:lpstr>Trial Run 1</vt:lpstr>
      <vt:lpstr>Trial Run 2 – Gadget Girls Adventures in STEM </vt:lpstr>
      <vt:lpstr>The Results</vt:lpstr>
      <vt:lpstr>ASM Foundation Student Chapter Grant</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Rawn</dc:creator>
  <cp:lastModifiedBy>Claudia Rawn</cp:lastModifiedBy>
  <cp:revision>11</cp:revision>
  <dcterms:created xsi:type="dcterms:W3CDTF">2011-05-03T20:17:16Z</dcterms:created>
  <dcterms:modified xsi:type="dcterms:W3CDTF">2011-05-05T14:22:16Z</dcterms:modified>
</cp:coreProperties>
</file>